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25" r:id="rId2"/>
    <p:sldId id="735" r:id="rId3"/>
    <p:sldId id="740" r:id="rId4"/>
    <p:sldId id="739" r:id="rId5"/>
    <p:sldId id="732" r:id="rId6"/>
    <p:sldId id="733" r:id="rId7"/>
    <p:sldId id="736" r:id="rId8"/>
    <p:sldId id="737" r:id="rId9"/>
    <p:sldId id="741" r:id="rId10"/>
  </p:sldIdLst>
  <p:sldSz cx="9144000" cy="5143500" type="screen16x9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AD196E-400B-433D-8CA0-5AC5C17B5E8B}">
          <p14:sldIdLst>
            <p14:sldId id="725"/>
            <p14:sldId id="735"/>
            <p14:sldId id="740"/>
            <p14:sldId id="739"/>
            <p14:sldId id="732"/>
            <p14:sldId id="733"/>
            <p14:sldId id="736"/>
            <p14:sldId id="737"/>
            <p14:sldId id="7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ginatanya@outlook.com" initials="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FFFF"/>
    <a:srgbClr val="DBD9C5"/>
    <a:srgbClr val="0000CC"/>
    <a:srgbClr val="FF3300"/>
    <a:srgbClr val="CC3300"/>
    <a:srgbClr val="F8D3FD"/>
    <a:srgbClr val="FFFF99"/>
    <a:srgbClr val="F8D8F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5400" autoAdjust="0"/>
  </p:normalViewPr>
  <p:slideViewPr>
    <p:cSldViewPr>
      <p:cViewPr varScale="1">
        <p:scale>
          <a:sx n="84" d="100"/>
          <a:sy n="84" d="100"/>
        </p:scale>
        <p:origin x="92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18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Количество санитарно-эпидемиологических заключений на размещение базовых станций сотовой связи, оформленных Управлением в 2017-2021 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E-47CD-B1F7-2272B7A0FF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E-47CD-B1F7-2272B7A0FF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E1AE-47CD-B1F7-2272B7A0FFB4}"/>
              </c:ext>
            </c:extLst>
          </c:dPt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AE-47CD-B1F7-2272B7A0FFB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AE-47CD-B1F7-2272B7A0FFB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AE-47CD-B1F7-2272B7A0F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gapDepth val="47"/>
        <c:shape val="box"/>
        <c:axId val="179387912"/>
        <c:axId val="179388696"/>
        <c:axId val="0"/>
      </c:bar3DChart>
      <c:catAx>
        <c:axId val="17938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388696"/>
        <c:crosses val="autoZero"/>
        <c:auto val="1"/>
        <c:lblAlgn val="ctr"/>
        <c:lblOffset val="100"/>
        <c:noMultiLvlLbl val="0"/>
      </c:catAx>
      <c:valAx>
        <c:axId val="179388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38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граждан в 1 квартале</a:t>
            </a:r>
            <a:r>
              <a:rPr lang="ru-RU" sz="1600" b="1" baseline="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по сравнению с 1 кварталом 2021 года</a:t>
            </a:r>
            <a:endParaRPr lang="ru-RU" sz="16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 квартал 2021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AC-47AD-8F9A-EA1B13207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2"/>
              </c:numCache>
            </c:numRef>
          </c:cat>
          <c:val>
            <c:numRef>
              <c:f>Лист1!$B$2:$B$6</c:f>
              <c:numCache>
                <c:formatCode>General</c:formatCode>
                <c:ptCount val="2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AC-47AD-8F9A-EA1B13207C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1 квартал 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C-47AD-8F9A-EA1B13207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2"/>
              </c:numCache>
            </c:numRef>
          </c:cat>
          <c:val>
            <c:numRef>
              <c:f>Лист1!$C$2:$C$6</c:f>
              <c:numCache>
                <c:formatCode>General</c:formatCode>
                <c:ptCount val="2"/>
                <c:pt idx="0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AC-47AD-8F9A-EA1B13207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79520"/>
        <c:axId val="180079912"/>
        <c:axId val="262726608"/>
      </c:area3DChart>
      <c:catAx>
        <c:axId val="18007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079912"/>
        <c:crosses val="autoZero"/>
        <c:auto val="1"/>
        <c:lblAlgn val="ctr"/>
        <c:lblOffset val="100"/>
        <c:noMultiLvlLbl val="0"/>
      </c:catAx>
      <c:valAx>
        <c:axId val="180079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079520"/>
        <c:crosses val="autoZero"/>
        <c:crossBetween val="midCat"/>
      </c:valAx>
      <c:serAx>
        <c:axId val="2627266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 Condensed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18007991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4">
            <a:lumMod val="5000"/>
            <a:lumOff val="95000"/>
          </a:schemeClr>
        </a:gs>
        <a:gs pos="74000">
          <a:schemeClr val="accent4">
            <a:lumMod val="45000"/>
            <a:lumOff val="55000"/>
          </a:schemeClr>
        </a:gs>
        <a:gs pos="83000">
          <a:schemeClr val="accent4">
            <a:lumMod val="45000"/>
            <a:lumOff val="55000"/>
          </a:schemeClr>
        </a:gs>
        <a:gs pos="100000">
          <a:schemeClr val="accent4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600" baseline="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контрольно-надзорных мероприятий в 2021 году и                     1 квартале 2022 года</a:t>
            </a:r>
            <a:endParaRPr lang="ru-RU" sz="16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65915959361774E-2"/>
          <c:y val="0.18020609444399432"/>
          <c:w val="0.89668677846193146"/>
          <c:h val="0.5040197992089154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Количество контрольных мероприятий</c:v>
                </c:pt>
                <c:pt idx="1">
                  <c:v>Количество мнероприятий с измерениями ЭМИ</c:v>
                </c:pt>
                <c:pt idx="2">
                  <c:v>Выявленные нарушения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A-4736-9B53-0791CCE94D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Количество контрольных мероприятий</c:v>
                </c:pt>
                <c:pt idx="1">
                  <c:v>Количество мнероприятий с измерениями ЭМИ</c:v>
                </c:pt>
                <c:pt idx="2">
                  <c:v>Выявленные нарушения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A-4736-9B53-0791CCE94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80080696"/>
        <c:axId val="180081088"/>
        <c:axId val="262727880"/>
      </c:bar3DChart>
      <c:catAx>
        <c:axId val="18008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Bahnschrift Light Condensed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0081088"/>
        <c:crosses val="autoZero"/>
        <c:auto val="1"/>
        <c:lblAlgn val="ctr"/>
        <c:lblOffset val="100"/>
        <c:noMultiLvlLbl val="0"/>
      </c:catAx>
      <c:valAx>
        <c:axId val="18008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080696"/>
        <c:crosses val="autoZero"/>
        <c:crossBetween val="between"/>
      </c:valAx>
      <c:serAx>
        <c:axId val="262727880"/>
        <c:scaling>
          <c:orientation val="minMax"/>
        </c:scaling>
        <c:delete val="1"/>
        <c:axPos val="b"/>
        <c:majorTickMark val="none"/>
        <c:minorTickMark val="none"/>
        <c:tickLblPos val="nextTo"/>
        <c:crossAx val="18008108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5B179-DC58-441C-B13C-DEE70C291048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32F034-C9A2-4D62-9A4F-B21B03694A01}">
      <dgm:prSet phldrT="[Текст]" custT="1"/>
      <dgm:spPr/>
      <dgm:t>
        <a:bodyPr/>
        <a:lstStyle/>
        <a:p>
          <a:r>
            <a: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Санитарно-эпидемиологические заключения оформляются как на размещение вновь строящихся базовых станций, так и на модернизацию существующих</a:t>
          </a:r>
        </a:p>
      </dgm:t>
    </dgm:pt>
    <dgm:pt modelId="{4AAB5AAA-55A7-4A4F-AACE-5089CC2DA9A5}" type="parTrans" cxnId="{5B01326B-0784-40A3-AB70-A9435C21F26C}">
      <dgm:prSet/>
      <dgm:spPr/>
      <dgm:t>
        <a:bodyPr/>
        <a:lstStyle/>
        <a:p>
          <a:endParaRPr lang="ru-RU"/>
        </a:p>
      </dgm:t>
    </dgm:pt>
    <dgm:pt modelId="{663D4375-C2B7-4234-BA15-3A6F9BE7A3ED}" type="sibTrans" cxnId="{5B01326B-0784-40A3-AB70-A9435C21F26C}">
      <dgm:prSet/>
      <dgm:spPr/>
      <dgm:t>
        <a:bodyPr/>
        <a:lstStyle/>
        <a:p>
          <a:endParaRPr lang="ru-RU"/>
        </a:p>
      </dgm:t>
    </dgm:pt>
    <dgm:pt modelId="{096F2920-C704-49B6-8B70-BF5A152397B8}">
      <dgm:prSet custT="1"/>
      <dgm:spPr/>
      <dgm:t>
        <a:bodyPr/>
        <a:lstStyle/>
        <a:p>
          <a:r>
            <a: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оформления санитарно-эпидемиологического представляется заявление и экспертное заключение аккредитованной организации по результатам санитарно-эпидемиологической экспертизы проектной документации.</a:t>
          </a:r>
        </a:p>
      </dgm:t>
    </dgm:pt>
    <dgm:pt modelId="{257B61E9-3BF8-427B-9274-44AAB7182414}" type="parTrans" cxnId="{BE3654FA-C026-4DA6-A2FB-909C1D136A91}">
      <dgm:prSet/>
      <dgm:spPr/>
      <dgm:t>
        <a:bodyPr/>
        <a:lstStyle/>
        <a:p>
          <a:endParaRPr lang="ru-RU"/>
        </a:p>
      </dgm:t>
    </dgm:pt>
    <dgm:pt modelId="{8C888371-B8D7-4C27-9C0C-FE7F4B23B0EF}" type="sibTrans" cxnId="{BE3654FA-C026-4DA6-A2FB-909C1D136A91}">
      <dgm:prSet/>
      <dgm:spPr/>
      <dgm:t>
        <a:bodyPr/>
        <a:lstStyle/>
        <a:p>
          <a:endParaRPr lang="ru-RU"/>
        </a:p>
      </dgm:t>
    </dgm:pt>
    <dgm:pt modelId="{CD54E84D-DA69-43F0-A203-B5793687BC59}">
      <dgm:prSet custT="1"/>
      <dgm:spPr/>
      <dgm:t>
        <a:bodyPr/>
        <a:lstStyle/>
        <a:p>
          <a:r>
            <a: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случаях выявления замечаний, Управлением в адрес заявителей направляются уведомления об отказе в оформлении санитарно-эпидемиологических заключений. </a:t>
          </a:r>
        </a:p>
      </dgm:t>
    </dgm:pt>
    <dgm:pt modelId="{9857C1F9-59E1-4A1F-87E1-A6D7EE7F84B8}" type="parTrans" cxnId="{6C5C4EDA-3F15-42A5-B81F-A67FBFFBADEE}">
      <dgm:prSet/>
      <dgm:spPr/>
      <dgm:t>
        <a:bodyPr/>
        <a:lstStyle/>
        <a:p>
          <a:endParaRPr lang="ru-RU"/>
        </a:p>
      </dgm:t>
    </dgm:pt>
    <dgm:pt modelId="{FA2CCAB5-3921-4B91-8987-19CD13C1D639}" type="sibTrans" cxnId="{6C5C4EDA-3F15-42A5-B81F-A67FBFFBADEE}">
      <dgm:prSet/>
      <dgm:spPr/>
      <dgm:t>
        <a:bodyPr/>
        <a:lstStyle/>
        <a:p>
          <a:endParaRPr lang="ru-RU"/>
        </a:p>
      </dgm:t>
    </dgm:pt>
    <dgm:pt modelId="{67DE93E9-7946-4E76-9EB5-F1EDDFE0E531}">
      <dgm:prSet custT="1"/>
      <dgm:spPr/>
      <dgm:t>
        <a:bodyPr/>
        <a:lstStyle/>
        <a:p>
          <a:r>
            <a: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Санитарно-эпидемиологические заключения оформляются Управлением Роспотребнадзора по городу Санкт-Петербургу в порядке, предусмотренном Административным регламентом, утвержденным Приказом Роспотребнадзора от 5 ноября 2020 года № 747</a:t>
          </a:r>
        </a:p>
      </dgm:t>
    </dgm:pt>
    <dgm:pt modelId="{617A91DF-C333-42E9-A9B6-23F686AC8996}" type="parTrans" cxnId="{58E8538C-B8C1-44C9-907D-8E27585B8D1C}">
      <dgm:prSet/>
      <dgm:spPr/>
      <dgm:t>
        <a:bodyPr/>
        <a:lstStyle/>
        <a:p>
          <a:endParaRPr lang="ru-RU"/>
        </a:p>
      </dgm:t>
    </dgm:pt>
    <dgm:pt modelId="{92039E17-82A0-4CB2-A9C2-AAB621A14F20}" type="sibTrans" cxnId="{58E8538C-B8C1-44C9-907D-8E27585B8D1C}">
      <dgm:prSet/>
      <dgm:spPr/>
      <dgm:t>
        <a:bodyPr/>
        <a:lstStyle/>
        <a:p>
          <a:endParaRPr lang="ru-RU"/>
        </a:p>
      </dgm:t>
    </dgm:pt>
    <dgm:pt modelId="{B28F5FB9-0F66-4424-96BC-E022556F9A70}" type="pres">
      <dgm:prSet presAssocID="{F145B179-DC58-441C-B13C-DEE70C291048}" presName="linear" presStyleCnt="0">
        <dgm:presLayoutVars>
          <dgm:animLvl val="lvl"/>
          <dgm:resizeHandles val="exact"/>
        </dgm:presLayoutVars>
      </dgm:prSet>
      <dgm:spPr/>
    </dgm:pt>
    <dgm:pt modelId="{2EA474B9-EA13-4A2A-A26C-99A9AA245C26}" type="pres">
      <dgm:prSet presAssocID="{67DE93E9-7946-4E76-9EB5-F1EDDFE0E53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7701CCA-0E0A-4060-A7CB-49DA89D3BDC2}" type="pres">
      <dgm:prSet presAssocID="{92039E17-82A0-4CB2-A9C2-AAB621A14F20}" presName="spacer" presStyleCnt="0"/>
      <dgm:spPr/>
    </dgm:pt>
    <dgm:pt modelId="{3F568744-435E-47BB-8411-9CE3B81FE161}" type="pres">
      <dgm:prSet presAssocID="{3F32F034-C9A2-4D62-9A4F-B21B03694A0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39F27B-27F4-4713-906B-E986FA855F8E}" type="pres">
      <dgm:prSet presAssocID="{663D4375-C2B7-4234-BA15-3A6F9BE7A3ED}" presName="spacer" presStyleCnt="0"/>
      <dgm:spPr/>
    </dgm:pt>
    <dgm:pt modelId="{60BC3FFA-257F-4B87-B609-55FB8D32BE6B}" type="pres">
      <dgm:prSet presAssocID="{096F2920-C704-49B6-8B70-BF5A152397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28E4DCE-00EE-47B9-91DB-0E4CA8CD4610}" type="pres">
      <dgm:prSet presAssocID="{8C888371-B8D7-4C27-9C0C-FE7F4B23B0EF}" presName="spacer" presStyleCnt="0"/>
      <dgm:spPr/>
    </dgm:pt>
    <dgm:pt modelId="{E80E5B2A-B977-4792-8487-CCE8B17910CA}" type="pres">
      <dgm:prSet presAssocID="{CD54E84D-DA69-43F0-A203-B5793687BC5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85DFF36-7777-4D07-A8BB-1E65A560068D}" type="presOf" srcId="{67DE93E9-7946-4E76-9EB5-F1EDDFE0E531}" destId="{2EA474B9-EA13-4A2A-A26C-99A9AA245C26}" srcOrd="0" destOrd="0" presId="urn:microsoft.com/office/officeart/2005/8/layout/vList2"/>
    <dgm:cxn modelId="{81D57E3A-34F6-4522-9C95-D613B7696E4F}" type="presOf" srcId="{CD54E84D-DA69-43F0-A203-B5793687BC59}" destId="{E80E5B2A-B977-4792-8487-CCE8B17910CA}" srcOrd="0" destOrd="0" presId="urn:microsoft.com/office/officeart/2005/8/layout/vList2"/>
    <dgm:cxn modelId="{86DE1668-47F2-4424-AB70-89691EB6C1F1}" type="presOf" srcId="{F145B179-DC58-441C-B13C-DEE70C291048}" destId="{B28F5FB9-0F66-4424-96BC-E022556F9A70}" srcOrd="0" destOrd="0" presId="urn:microsoft.com/office/officeart/2005/8/layout/vList2"/>
    <dgm:cxn modelId="{5B01326B-0784-40A3-AB70-A9435C21F26C}" srcId="{F145B179-DC58-441C-B13C-DEE70C291048}" destId="{3F32F034-C9A2-4D62-9A4F-B21B03694A01}" srcOrd="1" destOrd="0" parTransId="{4AAB5AAA-55A7-4A4F-AACE-5089CC2DA9A5}" sibTransId="{663D4375-C2B7-4234-BA15-3A6F9BE7A3ED}"/>
    <dgm:cxn modelId="{58E8538C-B8C1-44C9-907D-8E27585B8D1C}" srcId="{F145B179-DC58-441C-B13C-DEE70C291048}" destId="{67DE93E9-7946-4E76-9EB5-F1EDDFE0E531}" srcOrd="0" destOrd="0" parTransId="{617A91DF-C333-42E9-A9B6-23F686AC8996}" sibTransId="{92039E17-82A0-4CB2-A9C2-AAB621A14F20}"/>
    <dgm:cxn modelId="{DD5D8BAC-1105-4461-868B-D34CE86BC1C6}" type="presOf" srcId="{3F32F034-C9A2-4D62-9A4F-B21B03694A01}" destId="{3F568744-435E-47BB-8411-9CE3B81FE161}" srcOrd="0" destOrd="0" presId="urn:microsoft.com/office/officeart/2005/8/layout/vList2"/>
    <dgm:cxn modelId="{0412D0C2-0DD2-4D2B-8191-22463A7160A8}" type="presOf" srcId="{096F2920-C704-49B6-8B70-BF5A152397B8}" destId="{60BC3FFA-257F-4B87-B609-55FB8D32BE6B}" srcOrd="0" destOrd="0" presId="urn:microsoft.com/office/officeart/2005/8/layout/vList2"/>
    <dgm:cxn modelId="{6C5C4EDA-3F15-42A5-B81F-A67FBFFBADEE}" srcId="{F145B179-DC58-441C-B13C-DEE70C291048}" destId="{CD54E84D-DA69-43F0-A203-B5793687BC59}" srcOrd="3" destOrd="0" parTransId="{9857C1F9-59E1-4A1F-87E1-A6D7EE7F84B8}" sibTransId="{FA2CCAB5-3921-4B91-8987-19CD13C1D639}"/>
    <dgm:cxn modelId="{BE3654FA-C026-4DA6-A2FB-909C1D136A91}" srcId="{F145B179-DC58-441C-B13C-DEE70C291048}" destId="{096F2920-C704-49B6-8B70-BF5A152397B8}" srcOrd="2" destOrd="0" parTransId="{257B61E9-3BF8-427B-9274-44AAB7182414}" sibTransId="{8C888371-B8D7-4C27-9C0C-FE7F4B23B0EF}"/>
    <dgm:cxn modelId="{7CF17E71-76E0-4F1D-98DC-E696AD891896}" type="presParOf" srcId="{B28F5FB9-0F66-4424-96BC-E022556F9A70}" destId="{2EA474B9-EA13-4A2A-A26C-99A9AA245C26}" srcOrd="0" destOrd="0" presId="urn:microsoft.com/office/officeart/2005/8/layout/vList2"/>
    <dgm:cxn modelId="{A5CDDD6E-D733-47EE-9C53-12B70AB4C435}" type="presParOf" srcId="{B28F5FB9-0F66-4424-96BC-E022556F9A70}" destId="{57701CCA-0E0A-4060-A7CB-49DA89D3BDC2}" srcOrd="1" destOrd="0" presId="urn:microsoft.com/office/officeart/2005/8/layout/vList2"/>
    <dgm:cxn modelId="{2E260998-2D54-4572-80FD-B5AA142F4CA2}" type="presParOf" srcId="{B28F5FB9-0F66-4424-96BC-E022556F9A70}" destId="{3F568744-435E-47BB-8411-9CE3B81FE161}" srcOrd="2" destOrd="0" presId="urn:microsoft.com/office/officeart/2005/8/layout/vList2"/>
    <dgm:cxn modelId="{CA90DA51-5D1A-4163-A8BF-F3D49E2602DA}" type="presParOf" srcId="{B28F5FB9-0F66-4424-96BC-E022556F9A70}" destId="{E439F27B-27F4-4713-906B-E986FA855F8E}" srcOrd="3" destOrd="0" presId="urn:microsoft.com/office/officeart/2005/8/layout/vList2"/>
    <dgm:cxn modelId="{4E176FFF-67F2-4C95-B92D-46C8ACBAAFE8}" type="presParOf" srcId="{B28F5FB9-0F66-4424-96BC-E022556F9A70}" destId="{60BC3FFA-257F-4B87-B609-55FB8D32BE6B}" srcOrd="4" destOrd="0" presId="urn:microsoft.com/office/officeart/2005/8/layout/vList2"/>
    <dgm:cxn modelId="{09FE1678-C7DD-4D71-A9BD-FF0E0340B621}" type="presParOf" srcId="{B28F5FB9-0F66-4424-96BC-E022556F9A70}" destId="{F28E4DCE-00EE-47B9-91DB-0E4CA8CD4610}" srcOrd="5" destOrd="0" presId="urn:microsoft.com/office/officeart/2005/8/layout/vList2"/>
    <dgm:cxn modelId="{4DDD87C0-91E0-42A8-A751-E87C5C61DAE6}" type="presParOf" srcId="{B28F5FB9-0F66-4424-96BC-E022556F9A70}" destId="{E80E5B2A-B977-4792-8487-CCE8B17910C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74B9-EA13-4A2A-A26C-99A9AA245C26}">
      <dsp:nvSpPr>
        <dsp:cNvPr id="0" name=""/>
        <dsp:cNvSpPr/>
      </dsp:nvSpPr>
      <dsp:spPr>
        <a:xfrm>
          <a:off x="0" y="568"/>
          <a:ext cx="4402137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Санитарно-эпидемиологические заключения оформляются Управлением Роспотребнадзора по городу Санкт-Петербургу в порядке, предусмотренном Административным регламентом, утвержденным Приказом Роспотребнадзора от 5 ноября 2020 года № 747</a:t>
          </a:r>
        </a:p>
      </dsp:txBody>
      <dsp:txXfrm>
        <a:off x="47976" y="48544"/>
        <a:ext cx="4306185" cy="886847"/>
      </dsp:txXfrm>
    </dsp:sp>
    <dsp:sp modelId="{3F568744-435E-47BB-8411-9CE3B81FE161}">
      <dsp:nvSpPr>
        <dsp:cNvPr id="0" name=""/>
        <dsp:cNvSpPr/>
      </dsp:nvSpPr>
      <dsp:spPr>
        <a:xfrm>
          <a:off x="0" y="1000648"/>
          <a:ext cx="4402137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Санитарно-эпидемиологические заключения оформляются как на размещение вновь строящихся базовых станций, так и на модернизацию существующих</a:t>
          </a:r>
        </a:p>
      </dsp:txBody>
      <dsp:txXfrm>
        <a:off x="47976" y="1048624"/>
        <a:ext cx="4306185" cy="886847"/>
      </dsp:txXfrm>
    </dsp:sp>
    <dsp:sp modelId="{60BC3FFA-257F-4B87-B609-55FB8D32BE6B}">
      <dsp:nvSpPr>
        <dsp:cNvPr id="0" name=""/>
        <dsp:cNvSpPr/>
      </dsp:nvSpPr>
      <dsp:spPr>
        <a:xfrm>
          <a:off x="0" y="2000728"/>
          <a:ext cx="4402137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оформления санитарно-эпидемиологического представляется заявление и экспертное заключение аккредитованной организации по результатам санитарно-эпидемиологической экспертизы проектной документации.</a:t>
          </a:r>
        </a:p>
      </dsp:txBody>
      <dsp:txXfrm>
        <a:off x="47976" y="2048704"/>
        <a:ext cx="4306185" cy="886847"/>
      </dsp:txXfrm>
    </dsp:sp>
    <dsp:sp modelId="{E80E5B2A-B977-4792-8487-CCE8B17910CA}">
      <dsp:nvSpPr>
        <dsp:cNvPr id="0" name=""/>
        <dsp:cNvSpPr/>
      </dsp:nvSpPr>
      <dsp:spPr>
        <a:xfrm>
          <a:off x="0" y="3000808"/>
          <a:ext cx="4402137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случаях выявления замечаний, Управлением в адрес заявителей направляются уведомления об отказе в оформлении санитарно-эпидемиологических заключений. </a:t>
          </a:r>
        </a:p>
      </dsp:txBody>
      <dsp:txXfrm>
        <a:off x="47976" y="3048784"/>
        <a:ext cx="4306185" cy="886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71F529F-4D9E-4D35-83E0-7D1F85798F6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29521" cy="4976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2D09EE-260E-42ED-B986-BA9A17D973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30061" y="1"/>
            <a:ext cx="2929521" cy="4976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FD414A6F-E409-452A-A0A9-C53C8E95106F}" type="datetimeFigureOut">
              <a:rPr lang="ru-RU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E1449A-4D0E-43CA-B7A3-FA73E72681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2" y="9443241"/>
            <a:ext cx="2929521" cy="497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345EA8-2CCC-4C5A-BD04-FA5DB3F47D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30061" y="9443241"/>
            <a:ext cx="2929521" cy="497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D8AE1DA6-6A89-4816-8D19-8798CA8109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828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2FA541B-74F7-48DA-88C3-CA9E0283A7A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29521" cy="4976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CE1CF1-CD36-4C3F-A4BD-C0C1EB1A5F58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30061" y="1"/>
            <a:ext cx="2929521" cy="4976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4AD7E746-A6FC-4601-B31C-A99CE6045461}" type="datetimeFigureOut">
              <a:rPr lang="ru-RU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429DDAC2-AC3D-4AA3-A2FE-6416503A2D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4538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0" tIns="45760" rIns="91520" bIns="4576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6EF5AA9E-FF58-419D-9089-5BF00B429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5801" y="4722417"/>
            <a:ext cx="5409563" cy="44743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9BDEA5-ABA7-48CE-8E63-0852FAA8B7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2" y="9443241"/>
            <a:ext cx="2929521" cy="497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8C73C6-9A84-4D1B-8A38-94816816B0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30061" y="9443241"/>
            <a:ext cx="2929521" cy="497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EAF21DF6-2703-4EA6-85C4-EEFAE5A47E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907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5988"/>
            <a:fld id="{6183D799-0729-4AE2-9CD8-0867B4165B20}" type="slidenum">
              <a:rPr kumimoji="1" lang="ru-RU" altLang="ru-RU" smtClean="0">
                <a:ea typeface="HGｺﾞｼｯｸE"/>
                <a:cs typeface="HGｺﾞｼｯｸE"/>
              </a:rPr>
              <a:pPr defTabSz="915988"/>
              <a:t>1</a:t>
            </a:fld>
            <a:endParaRPr kumimoji="1" lang="ru-RU" altLang="ru-RU">
              <a:ea typeface="HGｺﾞｼｯｸE"/>
              <a:cs typeface="HG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171525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C99486-A1C9-4112-8CE9-C7C9AC3F21F6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B8514-33D2-4768-B970-8FF646B9170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585D0-43C0-4264-BB89-09A9F5C03E14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3C70F-35CB-4119-A164-7E72EAF753F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C411C-A82D-4AD2-BE64-20D439F19BFB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0A6EE-CD5A-4305-B3AC-A97C58B8732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EB4A27-81A4-41DE-BF96-81593263CC3F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77BB9-A9B3-4CC7-9607-E5DF830D89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BB56E-A9B4-4BB3-9DE4-B65EC0411E71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5C739-8F9E-46D4-AC48-B6DCAA9F679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80509-6F2E-41D2-AF58-87F212618B96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F527C-CE71-4569-AAD9-371CBE423AE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D60A3-0424-4BA7-B6CE-3345B10E5B40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2693F-C6F5-4321-B68A-890B24AEF56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1A1400-EB3D-42D2-89A7-BD682CCDB67D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FFB49-A4D2-4788-8945-40AD6E0B63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9ED59B-3E41-4214-BE77-07A68E14C61B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D1A0A-E26A-4A97-B01C-FC8338E534BE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17177-68E0-4C52-9DE4-60E2AB80F18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A18023-6C4E-4A75-ABB7-88B775E42CC5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BB617-71E6-483C-B15E-04D487D70B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58DC62-8009-411E-8942-F0ED1D2046BB}" type="datetime1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562568-D389-4DF1-A5DB-7633495359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1080857" y="3658876"/>
            <a:ext cx="6911975" cy="504825"/>
          </a:xfrm>
        </p:spPr>
        <p:txBody>
          <a:bodyPr>
            <a:normAutofit fontScale="25000" lnSpcReduction="20000"/>
          </a:bodyPr>
          <a:lstStyle/>
          <a:p>
            <a:pPr marL="0" indent="0" algn="ctr" eaLnBrk="1" hangingPunct="1">
              <a:lnSpc>
                <a:spcPct val="170000"/>
              </a:lnSpc>
              <a:buFontTx/>
              <a:buNone/>
            </a:pPr>
            <a:r>
              <a:rPr lang="ru-RU" altLang="ru-RU" sz="7200" b="1" dirty="0">
                <a:solidFill>
                  <a:srgbClr val="A50021"/>
                </a:solidFill>
                <a:latin typeface="Times New Roman" panose="02020603050405020304" pitchFamily="18" charset="0"/>
                <a:ea typeface="HGｺﾞｼｯｸE"/>
                <a:cs typeface="Times New Roman" panose="02020603050405020304" pitchFamily="18" charset="0"/>
              </a:rPr>
              <a:t>Начальник отдела санитарного надзора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7200" b="1" dirty="0">
                <a:solidFill>
                  <a:srgbClr val="A50021"/>
                </a:solidFill>
                <a:latin typeface="Times New Roman" panose="02020603050405020304" pitchFamily="18" charset="0"/>
                <a:ea typeface="HGｺﾞｼｯｸE"/>
                <a:cs typeface="Times New Roman" panose="02020603050405020304" pitchFamily="18" charset="0"/>
              </a:rPr>
              <a:t>Ольга Николаевна Смелова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7200" b="1" dirty="0">
              <a:solidFill>
                <a:srgbClr val="A50021"/>
              </a:solidFill>
              <a:latin typeface="Times New Roman" panose="02020603050405020304" pitchFamily="18" charset="0"/>
              <a:ea typeface="HGｺﾞｼｯｸE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7200" b="1" dirty="0">
                <a:solidFill>
                  <a:srgbClr val="A50021"/>
                </a:solidFill>
                <a:latin typeface="Times New Roman" panose="02020603050405020304" pitchFamily="18" charset="0"/>
                <a:ea typeface="HGｺﾞｼｯｸE"/>
                <a:cs typeface="Times New Roman" panose="02020603050405020304" pitchFamily="18" charset="0"/>
              </a:rPr>
              <a:t>12.04.2022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ru-RU" altLang="ru-RU" sz="7200" u="sng" dirty="0">
              <a:solidFill>
                <a:srgbClr val="898989"/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2000" dirty="0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179732"/>
            <a:ext cx="9144000" cy="1942208"/>
          </a:xfrm>
          <a:noFill/>
        </p:spPr>
        <p:txBody>
          <a:bodyPr>
            <a:noAutofit/>
          </a:bodyPr>
          <a:lstStyle/>
          <a:p>
            <a:pPr>
              <a:defRPr/>
            </a:pPr>
            <a:b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размещению и эксплуатации передающего радиотехнического оборудования. Результаты рассмотрения обращений граждан на размещение базовых станций сотовой связи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HGｺﾞｼｯｸE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6012" y="280471"/>
            <a:ext cx="69119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ea typeface="HGｺﾞｼｯｸE"/>
                <a:cs typeface="Times New Roman" panose="02020603050405020304" pitchFamily="18" charset="0"/>
              </a:rPr>
              <a:t>Управление Роспотребнадзора по городу Санкт-Петербургу</a:t>
            </a:r>
          </a:p>
        </p:txBody>
      </p:sp>
      <p:pic>
        <p:nvPicPr>
          <p:cNvPr id="5" name="Рисунок 3" descr="эмблем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7457757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815036" y="339502"/>
            <a:ext cx="7621160" cy="4506218"/>
            <a:chOff x="1456321" y="541210"/>
            <a:chExt cx="6162979" cy="4133039"/>
          </a:xfrm>
        </p:grpSpPr>
        <p:sp>
          <p:nvSpPr>
            <p:cNvPr id="5" name="Полилиния 4"/>
            <p:cNvSpPr/>
            <p:nvPr/>
          </p:nvSpPr>
          <p:spPr>
            <a:xfrm>
              <a:off x="1524699" y="541210"/>
              <a:ext cx="6094601" cy="814146"/>
            </a:xfrm>
            <a:custGeom>
              <a:avLst/>
              <a:gdLst>
                <a:gd name="connsiteX0" fmla="*/ 0 w 6094601"/>
                <a:gd name="connsiteY0" fmla="*/ 128191 h 1281906"/>
                <a:gd name="connsiteX1" fmla="*/ 128191 w 6094601"/>
                <a:gd name="connsiteY1" fmla="*/ 0 h 1281906"/>
                <a:gd name="connsiteX2" fmla="*/ 5966410 w 6094601"/>
                <a:gd name="connsiteY2" fmla="*/ 0 h 1281906"/>
                <a:gd name="connsiteX3" fmla="*/ 6094601 w 6094601"/>
                <a:gd name="connsiteY3" fmla="*/ 128191 h 1281906"/>
                <a:gd name="connsiteX4" fmla="*/ 6094601 w 6094601"/>
                <a:gd name="connsiteY4" fmla="*/ 1153715 h 1281906"/>
                <a:gd name="connsiteX5" fmla="*/ 5966410 w 6094601"/>
                <a:gd name="connsiteY5" fmla="*/ 1281906 h 1281906"/>
                <a:gd name="connsiteX6" fmla="*/ 128191 w 6094601"/>
                <a:gd name="connsiteY6" fmla="*/ 1281906 h 1281906"/>
                <a:gd name="connsiteX7" fmla="*/ 0 w 6094601"/>
                <a:gd name="connsiteY7" fmla="*/ 1153715 h 1281906"/>
                <a:gd name="connsiteX8" fmla="*/ 0 w 6094601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4601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5966410" y="0"/>
                  </a:lnTo>
                  <a:cubicBezTo>
                    <a:pt x="6037208" y="0"/>
                    <a:pt x="6094601" y="57393"/>
                    <a:pt x="6094601" y="128191"/>
                  </a:cubicBezTo>
                  <a:lnTo>
                    <a:pt x="6094601" y="1153715"/>
                  </a:lnTo>
                  <a:cubicBezTo>
                    <a:pt x="6094601" y="1224513"/>
                    <a:pt x="6037208" y="1281906"/>
                    <a:pt x="5966410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effectLst>
              <a:softEdge rad="38100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47096" tIns="247096" rIns="247096" bIns="247096" numCol="1" spcCol="1270" anchor="ctr" anchorCtr="0">
              <a:no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>
                  <a:ln/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Требования к размещению антенн сотовой связи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456321" y="1355355"/>
              <a:ext cx="4155873" cy="1320894"/>
            </a:xfrm>
            <a:custGeom>
              <a:avLst/>
              <a:gdLst>
                <a:gd name="connsiteX0" fmla="*/ 0 w 3981182"/>
                <a:gd name="connsiteY0" fmla="*/ 128191 h 1281906"/>
                <a:gd name="connsiteX1" fmla="*/ 128191 w 3981182"/>
                <a:gd name="connsiteY1" fmla="*/ 0 h 1281906"/>
                <a:gd name="connsiteX2" fmla="*/ 3852991 w 3981182"/>
                <a:gd name="connsiteY2" fmla="*/ 0 h 1281906"/>
                <a:gd name="connsiteX3" fmla="*/ 3981182 w 3981182"/>
                <a:gd name="connsiteY3" fmla="*/ 128191 h 1281906"/>
                <a:gd name="connsiteX4" fmla="*/ 3981182 w 3981182"/>
                <a:gd name="connsiteY4" fmla="*/ 1153715 h 1281906"/>
                <a:gd name="connsiteX5" fmla="*/ 3852991 w 3981182"/>
                <a:gd name="connsiteY5" fmla="*/ 1281906 h 1281906"/>
                <a:gd name="connsiteX6" fmla="*/ 128191 w 3981182"/>
                <a:gd name="connsiteY6" fmla="*/ 1281906 h 1281906"/>
                <a:gd name="connsiteX7" fmla="*/ 0 w 3981182"/>
                <a:gd name="connsiteY7" fmla="*/ 1153715 h 1281906"/>
                <a:gd name="connsiteX8" fmla="*/ 0 w 3981182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81182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3852991" y="0"/>
                  </a:lnTo>
                  <a:cubicBezTo>
                    <a:pt x="3923789" y="0"/>
                    <a:pt x="3981182" y="57393"/>
                    <a:pt x="3981182" y="128191"/>
                  </a:cubicBezTo>
                  <a:lnTo>
                    <a:pt x="3981182" y="1153715"/>
                  </a:lnTo>
                  <a:cubicBezTo>
                    <a:pt x="3981182" y="1224513"/>
                    <a:pt x="3923789" y="1281906"/>
                    <a:pt x="3852991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effectLst>
              <a:outerShdw blurRad="50800" dist="50800" dir="5400000" sx="58000" sy="58000" algn="ctr" rotWithShape="0">
                <a:srgbClr val="000000">
                  <a:alpha val="76000"/>
                </a:srgbClr>
              </a:outerShdw>
              <a:softEdge rad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096" tIns="247096" rIns="247096" bIns="247096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Расстояние от отдельно стоящих опор сотовой </a:t>
              </a: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связи </a:t>
              </a:r>
              <a:r>
                <a:rPr lang="ru-RU" b="1" kern="1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жилых и общественных зданий, объектов социальной инфраструктуры санитарными правилами не регламентируется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492072" y="2897210"/>
              <a:ext cx="1949648" cy="1777039"/>
            </a:xfrm>
            <a:custGeom>
              <a:avLst/>
              <a:gdLst>
                <a:gd name="connsiteX0" fmla="*/ 0 w 1949648"/>
                <a:gd name="connsiteY0" fmla="*/ 128191 h 1281906"/>
                <a:gd name="connsiteX1" fmla="*/ 128191 w 1949648"/>
                <a:gd name="connsiteY1" fmla="*/ 0 h 1281906"/>
                <a:gd name="connsiteX2" fmla="*/ 1821457 w 1949648"/>
                <a:gd name="connsiteY2" fmla="*/ 0 h 1281906"/>
                <a:gd name="connsiteX3" fmla="*/ 1949648 w 1949648"/>
                <a:gd name="connsiteY3" fmla="*/ 128191 h 1281906"/>
                <a:gd name="connsiteX4" fmla="*/ 1949648 w 1949648"/>
                <a:gd name="connsiteY4" fmla="*/ 1153715 h 1281906"/>
                <a:gd name="connsiteX5" fmla="*/ 1821457 w 1949648"/>
                <a:gd name="connsiteY5" fmla="*/ 1281906 h 1281906"/>
                <a:gd name="connsiteX6" fmla="*/ 128191 w 1949648"/>
                <a:gd name="connsiteY6" fmla="*/ 1281906 h 1281906"/>
                <a:gd name="connsiteX7" fmla="*/ 0 w 1949648"/>
                <a:gd name="connsiteY7" fmla="*/ 1153715 h 1281906"/>
                <a:gd name="connsiteX8" fmla="*/ 0 w 1949648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9648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1821457" y="0"/>
                  </a:lnTo>
                  <a:cubicBezTo>
                    <a:pt x="1892255" y="0"/>
                    <a:pt x="1949648" y="57393"/>
                    <a:pt x="1949648" y="128191"/>
                  </a:cubicBezTo>
                  <a:lnTo>
                    <a:pt x="1949648" y="1153715"/>
                  </a:lnTo>
                  <a:cubicBezTo>
                    <a:pt x="1949648" y="1224513"/>
                    <a:pt x="1892255" y="1281906"/>
                    <a:pt x="1821457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566" tIns="197566" rIns="197566" bIns="197566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Ответственность за достоверность исходных данных представляемых для расчета зон ограничения застройки лежит на операторе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614463" y="2897211"/>
              <a:ext cx="1949648" cy="1777038"/>
            </a:xfrm>
            <a:custGeom>
              <a:avLst/>
              <a:gdLst>
                <a:gd name="connsiteX0" fmla="*/ 0 w 1949648"/>
                <a:gd name="connsiteY0" fmla="*/ 128191 h 1281906"/>
                <a:gd name="connsiteX1" fmla="*/ 128191 w 1949648"/>
                <a:gd name="connsiteY1" fmla="*/ 0 h 1281906"/>
                <a:gd name="connsiteX2" fmla="*/ 1821457 w 1949648"/>
                <a:gd name="connsiteY2" fmla="*/ 0 h 1281906"/>
                <a:gd name="connsiteX3" fmla="*/ 1949648 w 1949648"/>
                <a:gd name="connsiteY3" fmla="*/ 128191 h 1281906"/>
                <a:gd name="connsiteX4" fmla="*/ 1949648 w 1949648"/>
                <a:gd name="connsiteY4" fmla="*/ 1153715 h 1281906"/>
                <a:gd name="connsiteX5" fmla="*/ 1821457 w 1949648"/>
                <a:gd name="connsiteY5" fmla="*/ 1281906 h 1281906"/>
                <a:gd name="connsiteX6" fmla="*/ 128191 w 1949648"/>
                <a:gd name="connsiteY6" fmla="*/ 1281906 h 1281906"/>
                <a:gd name="connsiteX7" fmla="*/ 0 w 1949648"/>
                <a:gd name="connsiteY7" fmla="*/ 1153715 h 1281906"/>
                <a:gd name="connsiteX8" fmla="*/ 0 w 1949648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9648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1821457" y="0"/>
                  </a:lnTo>
                  <a:cubicBezTo>
                    <a:pt x="1892255" y="0"/>
                    <a:pt x="1949648" y="57393"/>
                    <a:pt x="1949648" y="128191"/>
                  </a:cubicBezTo>
                  <a:lnTo>
                    <a:pt x="1949648" y="1153715"/>
                  </a:lnTo>
                  <a:cubicBezTo>
                    <a:pt x="1949648" y="1224513"/>
                    <a:pt x="1892255" y="1281906"/>
                    <a:pt x="1821457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566" tIns="197566" rIns="197566" bIns="197566" numCol="1" spcCol="1270" anchor="ctr" anchorCtr="0">
              <a:noAutofit/>
            </a:bodyPr>
            <a:lstStyle/>
            <a:p>
              <a:pPr algn="ctr" defTabSz="1866900">
                <a:lnSpc>
                  <a:spcPct val="90000"/>
                </a:lnSpc>
                <a:spcBef>
                  <a:spcPts val="60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Размещение базовой станции осуществляется только после получения санитарно-эпидемиологического заключения</a:t>
              </a:r>
              <a:endParaRPr lang="ru-RU" sz="1600" b="1" kern="1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909600" y="1355355"/>
              <a:ext cx="1688684" cy="3318893"/>
            </a:xfrm>
            <a:custGeom>
              <a:avLst/>
              <a:gdLst>
                <a:gd name="connsiteX0" fmla="*/ 0 w 1949648"/>
                <a:gd name="connsiteY0" fmla="*/ 128191 h 1281906"/>
                <a:gd name="connsiteX1" fmla="*/ 128191 w 1949648"/>
                <a:gd name="connsiteY1" fmla="*/ 0 h 1281906"/>
                <a:gd name="connsiteX2" fmla="*/ 1821457 w 1949648"/>
                <a:gd name="connsiteY2" fmla="*/ 0 h 1281906"/>
                <a:gd name="connsiteX3" fmla="*/ 1949648 w 1949648"/>
                <a:gd name="connsiteY3" fmla="*/ 128191 h 1281906"/>
                <a:gd name="connsiteX4" fmla="*/ 1949648 w 1949648"/>
                <a:gd name="connsiteY4" fmla="*/ 1153715 h 1281906"/>
                <a:gd name="connsiteX5" fmla="*/ 1821457 w 1949648"/>
                <a:gd name="connsiteY5" fmla="*/ 1281906 h 1281906"/>
                <a:gd name="connsiteX6" fmla="*/ 128191 w 1949648"/>
                <a:gd name="connsiteY6" fmla="*/ 1281906 h 1281906"/>
                <a:gd name="connsiteX7" fmla="*/ 0 w 1949648"/>
                <a:gd name="connsiteY7" fmla="*/ 1153715 h 1281906"/>
                <a:gd name="connsiteX8" fmla="*/ 0 w 1949648"/>
                <a:gd name="connsiteY8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9648" h="1281906">
                  <a:moveTo>
                    <a:pt x="0" y="128191"/>
                  </a:moveTo>
                  <a:cubicBezTo>
                    <a:pt x="0" y="57393"/>
                    <a:pt x="57393" y="0"/>
                    <a:pt x="128191" y="0"/>
                  </a:cubicBezTo>
                  <a:lnTo>
                    <a:pt x="1821457" y="0"/>
                  </a:lnTo>
                  <a:cubicBezTo>
                    <a:pt x="1892255" y="0"/>
                    <a:pt x="1949648" y="57393"/>
                    <a:pt x="1949648" y="128191"/>
                  </a:cubicBezTo>
                  <a:lnTo>
                    <a:pt x="1949648" y="1153715"/>
                  </a:lnTo>
                  <a:cubicBezTo>
                    <a:pt x="1949648" y="1224513"/>
                    <a:pt x="1892255" y="1281906"/>
                    <a:pt x="1821457" y="1281906"/>
                  </a:cubicBezTo>
                  <a:lnTo>
                    <a:pt x="128191" y="1281906"/>
                  </a:lnTo>
                  <a:cubicBezTo>
                    <a:pt x="57393" y="1281906"/>
                    <a:pt x="0" y="1224513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566" tIns="197566" rIns="197566" bIns="197566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Уровни электромагнит-</a:t>
              </a:r>
              <a:r>
                <a:rPr lang="ru-RU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ных</a:t>
              </a: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полей от передающих антенн не должны превышать предельно допустимые уровни вне зависимости от места их размещения</a:t>
              </a:r>
              <a:endParaRPr lang="ru-RU" b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Рисунок 3" descr="эмблем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0535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935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Зоны ограничения застройки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067944" y="1059980"/>
            <a:ext cx="4618856" cy="3534643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 ограничения застройки -  это территория вокруг передающего радиотехнического объекта, где на высоте от поверхности земли более 2 м уровень электромагнитного поля превышает предельно допустимые уровни для населения.</a:t>
            </a:r>
          </a:p>
          <a:p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граница зон ограничения застройки определяется по максимальной высоте зданий перспективной застройки, на высоте верхнего этажа которых уровень электромагнитного излучения не превышает предельно допустимые уровни.</a:t>
            </a:r>
          </a:p>
          <a:p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 ограничения застройки определяются в соответствии с методическими указаниями, утвержденными в установленном порядке, с учетом возможного суммирования электромагнитных полей, создаваемых отдельными источниками, входящими в состав передающего радиотехнического объекта. </a:t>
            </a:r>
          </a:p>
          <a:p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санитарно-защитной зоны и зоны ограничения застройки определяются расчетным методом в направлении излучения антенн и уточняются измерениями уровней электромагнитного излучения.</a:t>
            </a:r>
          </a:p>
          <a:p>
            <a:endParaRPr lang="ru-RU" sz="1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pic>
        <p:nvPicPr>
          <p:cNvPr id="7" name="Рисунок 3" descr="эмблем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52" y="1200150"/>
            <a:ext cx="2937296" cy="3394075"/>
          </a:xfrm>
        </p:spPr>
      </p:pic>
    </p:spTree>
    <p:extLst>
      <p:ext uri="{BB962C8B-B14F-4D97-AF65-F5344CB8AC3E}">
        <p14:creationId xmlns:p14="http://schemas.microsoft.com/office/powerpoint/2010/main" val="754252067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санитарно-эпидемиологических заключений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5797487"/>
              </p:ext>
            </p:extLst>
          </p:nvPr>
        </p:nvGraphicFramePr>
        <p:xfrm>
          <a:off x="457200" y="747814"/>
          <a:ext cx="3610744" cy="384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4922542"/>
              </p:ext>
            </p:extLst>
          </p:nvPr>
        </p:nvGraphicFramePr>
        <p:xfrm>
          <a:off x="4284663" y="747814"/>
          <a:ext cx="4402137" cy="39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pic>
        <p:nvPicPr>
          <p:cNvPr id="6" name="Рисунок 3" descr="эмблема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1154618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нормативы регулирующие размещение передающих антенн радиоэлектронных средств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528393"/>
          </a:xfrm>
        </p:spPr>
        <p:txBody>
          <a:bodyPr>
            <a:normAutofit fontScale="85000" lnSpcReduction="10000"/>
          </a:bodyPr>
          <a:lstStyle/>
          <a:p>
            <a:pPr marL="0" lvl="0" indent="0" defTabSz="457200">
              <a:spcBef>
                <a:spcPts val="1000"/>
              </a:spcBef>
              <a:buClr>
                <a:srgbClr val="A5300F"/>
              </a:buClr>
              <a:buSzPct val="80000"/>
              <a:buNone/>
            </a:pPr>
            <a:r>
              <a:rPr lang="ru-RU" sz="1600" dirty="0">
                <a:solidFill>
                  <a:prstClr val="black"/>
                </a:solidFill>
                <a:latin typeface="Trebuchet MS" panose="020B0603020202020204"/>
              </a:rPr>
              <a:t>-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 3.17, 3.19, 3.20 - 3.22 СанПиН 2.1.8/2.2.4.1383-03 «Гигиенические требования к размещению и эксплуатации передающих радиотехнических объектов» (до 01.01.2025), </a:t>
            </a:r>
          </a:p>
          <a:p>
            <a:pPr marL="0" lvl="0" indent="0" defTabSz="457200">
              <a:spcBef>
                <a:spcPts val="1000"/>
              </a:spcBef>
              <a:buClr>
                <a:srgbClr val="A5300F"/>
              </a:buClr>
              <a:buSzPct val="80000"/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пункты 3.16 - 3.19 СанПиН 2.1.8/2.2.4.1190-03 «Гигиенические требования к размещению и эксплуатации средств сухопутной подвижной связи» (до 01.01.2025),</a:t>
            </a:r>
          </a:p>
          <a:p>
            <a:pPr marL="0" lvl="0" indent="0" defTabSz="457200">
              <a:spcBef>
                <a:spcPts val="1000"/>
              </a:spcBef>
              <a:buClr>
                <a:srgbClr val="A5300F"/>
              </a:buClr>
              <a:buSzPct val="80000"/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XIII СанПиН 2.1.3684-21 «Санитарно-эпидемиологические требования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помещениям, эксплуатации производственных, общественных помещений, организации и проведению санитарно-противоэпидемических (профилактических) мероприятий» (далее - СанПиН 2.1.3684-21), </a:t>
            </a:r>
          </a:p>
          <a:p>
            <a:pPr marL="0" lvl="0" indent="0" defTabSz="457200">
              <a:spcBef>
                <a:spcPts val="1000"/>
              </a:spcBef>
              <a:buClr>
                <a:srgbClr val="A5300F"/>
              </a:buClr>
              <a:buSzPct val="80000"/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V СанПиН 1.2.3685-21 «Гигиенические нормативы и требования к обеспечению безопасности и (или) безвредности для человека факторов среды обитания», </a:t>
            </a:r>
          </a:p>
          <a:p>
            <a:pPr marL="0" lvl="0" indent="0" defTabSz="457200">
              <a:spcBef>
                <a:spcPts val="1000"/>
              </a:spcBef>
              <a:buClr>
                <a:srgbClr val="A5300F"/>
              </a:buClr>
              <a:buSzPct val="80000"/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СанПиН 2.4.3648-20 «Санитарно-эпидемиологические требования к организациям воспитания и обучения, отдыха и оздоровления детей и молодежи».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pic>
        <p:nvPicPr>
          <p:cNvPr id="6" name="Рисунок 3" descr="эмблем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7407301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базовых станций сотовой связи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EEA71-7AA1-4195-A18A-95853D18C88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86246" y="1235466"/>
            <a:ext cx="8438423" cy="3392141"/>
            <a:chOff x="486246" y="1235466"/>
            <a:chExt cx="8438423" cy="3392141"/>
          </a:xfrm>
        </p:grpSpPr>
        <p:sp>
          <p:nvSpPr>
            <p:cNvPr id="7" name="Полилиния 6"/>
            <p:cNvSpPr/>
            <p:nvPr/>
          </p:nvSpPr>
          <p:spPr>
            <a:xfrm>
              <a:off x="486246" y="1235467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/>
                <a:t>Монтаж оборудования должен производится только после получения санитарно-эпидемиологического заключения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356000" y="1235466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16192"/>
                <a:satOff val="6725"/>
                <a:lumOff val="539"/>
                <a:alphaOff val="0"/>
              </a:schemeClr>
            </a:fillRef>
            <a:effectRef idx="2">
              <a:schemeClr val="accent4">
                <a:hueOff val="-1116192"/>
                <a:satOff val="6725"/>
                <a:lumOff val="5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Условия размещения и технические характеристики монтированное оборудование должны соответствовать санитарно-эпидемиологическому заключению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315331" y="1235466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2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/>
                <a:t>Измерения уровней электромагнитных излучений в течение 10 дней после ввода в эксплуатацию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921382" y="3062004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348577"/>
                <a:satOff val="20174"/>
                <a:lumOff val="1617"/>
                <a:alphaOff val="0"/>
              </a:schemeClr>
            </a:fillRef>
            <a:effectRef idx="2">
              <a:schemeClr val="accent4">
                <a:hueOff val="-3348577"/>
                <a:satOff val="20174"/>
                <a:lumOff val="16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Операторы сотовой связи должны информировать </a:t>
              </a:r>
              <a:r>
                <a:rPr lang="ru-RU" sz="1400" kern="1200" dirty="0" err="1"/>
                <a:t>Роспотребнадзор</a:t>
              </a:r>
              <a:r>
                <a:rPr lang="ru-RU" sz="1400" kern="1200" dirty="0"/>
                <a:t> о нарушениях условий эксплуатации, создающих угрозу санитарно-эпидемиологическому благополучию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791654" y="3062004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2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57200" y="1248078"/>
            <a:ext cx="8438423" cy="3392141"/>
            <a:chOff x="486246" y="1235466"/>
            <a:chExt cx="8438423" cy="3392141"/>
          </a:xfrm>
        </p:grpSpPr>
        <p:sp>
          <p:nvSpPr>
            <p:cNvPr id="15" name="Полилиния 14"/>
            <p:cNvSpPr/>
            <p:nvPr/>
          </p:nvSpPr>
          <p:spPr>
            <a:xfrm>
              <a:off x="486246" y="1235467"/>
              <a:ext cx="2638384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rgbClr val="FFFF00"/>
                  </a:solidFill>
                </a:rPr>
                <a:t>Монтаж оборудования должен производится только после получения санитарно-эпидемиологического заключения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356000" y="1235466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16192"/>
                <a:satOff val="6725"/>
                <a:lumOff val="539"/>
                <a:alphaOff val="0"/>
              </a:schemeClr>
            </a:fillRef>
            <a:effectRef idx="2">
              <a:schemeClr val="accent4">
                <a:hueOff val="-1116192"/>
                <a:satOff val="6725"/>
                <a:lumOff val="5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rgbClr val="FFFF00"/>
                  </a:solidFill>
                </a:rPr>
                <a:t>Условия размещения и технические характеристики монтированное оборудование должны соответствовать санитарно-эпидемиологическому заключению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315331" y="1235466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2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rgbClr val="FFFF00"/>
                  </a:solidFill>
                </a:rPr>
                <a:t>Измерения уровней электромагнитных излучений в течение 10 дней после ввода в эксплуатацию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921382" y="3062004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348577"/>
                <a:satOff val="20174"/>
                <a:lumOff val="1617"/>
                <a:alphaOff val="0"/>
              </a:schemeClr>
            </a:fillRef>
            <a:effectRef idx="2">
              <a:schemeClr val="accent4">
                <a:hueOff val="-3348577"/>
                <a:satOff val="20174"/>
                <a:lumOff val="16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rgbClr val="FFFF00"/>
                  </a:solidFill>
                </a:rPr>
                <a:t>Операторы сотовой связи должны информировать </a:t>
              </a:r>
              <a:r>
                <a:rPr lang="ru-RU" sz="1400" b="1" kern="1200" dirty="0" err="1">
                  <a:solidFill>
                    <a:srgbClr val="FFFF00"/>
                  </a:solidFill>
                </a:rPr>
                <a:t>Роспотребнадзор</a:t>
              </a:r>
              <a:r>
                <a:rPr lang="ru-RU" sz="1400" b="1" kern="1200" dirty="0">
                  <a:solidFill>
                    <a:srgbClr val="FFFF00"/>
                  </a:solidFill>
                </a:rPr>
                <a:t> о нарушениях условий эксплуатации, создающих угрозу санитарно-эпидемиологическому благополучию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791654" y="3062004"/>
              <a:ext cx="2609338" cy="1565603"/>
            </a:xfrm>
            <a:custGeom>
              <a:avLst/>
              <a:gdLst>
                <a:gd name="connsiteX0" fmla="*/ 0 w 2609338"/>
                <a:gd name="connsiteY0" fmla="*/ 0 h 1565603"/>
                <a:gd name="connsiteX1" fmla="*/ 2609338 w 2609338"/>
                <a:gd name="connsiteY1" fmla="*/ 0 h 1565603"/>
                <a:gd name="connsiteX2" fmla="*/ 2609338 w 2609338"/>
                <a:gd name="connsiteY2" fmla="*/ 1565603 h 1565603"/>
                <a:gd name="connsiteX3" fmla="*/ 0 w 2609338"/>
                <a:gd name="connsiteY3" fmla="*/ 1565603 h 1565603"/>
                <a:gd name="connsiteX4" fmla="*/ 0 w 2609338"/>
                <a:gd name="connsiteY4" fmla="*/ 0 h 156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338" h="1565603">
                  <a:moveTo>
                    <a:pt x="0" y="0"/>
                  </a:moveTo>
                  <a:lnTo>
                    <a:pt x="2609338" y="0"/>
                  </a:lnTo>
                  <a:lnTo>
                    <a:pt x="2609338" y="1565603"/>
                  </a:lnTo>
                  <a:lnTo>
                    <a:pt x="0" y="156560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2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rgbClr val="FFFF00"/>
                  </a:solidFill>
                </a:rPr>
                <a:t>Размещение и функционирование радиоэлектронного оборудования строго в соответствии с действующими санитарными правилами </a:t>
              </a:r>
            </a:p>
          </p:txBody>
        </p:sp>
      </p:grpSp>
      <p:pic>
        <p:nvPicPr>
          <p:cNvPr id="20" name="Рисунок 3" descr="эмблем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132896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обращений граждан</a:t>
            </a:r>
          </a:p>
        </p:txBody>
      </p:sp>
      <p:graphicFrame>
        <p:nvGraphicFramePr>
          <p:cNvPr id="29" name="Объект 2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0239462"/>
              </p:ext>
            </p:extLst>
          </p:nvPr>
        </p:nvGraphicFramePr>
        <p:xfrm>
          <a:off x="457200" y="1200150"/>
          <a:ext cx="339472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Объект 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4387134"/>
              </p:ext>
            </p:extLst>
          </p:nvPr>
        </p:nvGraphicFramePr>
        <p:xfrm>
          <a:off x="4356893" y="1203598"/>
          <a:ext cx="4392613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F527C-CE71-4569-AAD9-371CBE423AE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pic>
        <p:nvPicPr>
          <p:cNvPr id="7" name="Рисунок 3" descr="эмблем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292721"/>
      </p:ext>
    </p:extLst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направленные на обеспечение безопасности и снижение социальной напряженности при размещении базовых станций сотовой связи на территории Санкт-Петербурга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67112"/>
          </a:xfrm>
          <a:gradFill>
            <a:gsLst>
              <a:gs pos="19000">
                <a:schemeClr val="accent4">
                  <a:lumMod val="5000"/>
                  <a:lumOff val="95000"/>
                </a:schemeClr>
              </a:gs>
              <a:gs pos="67000">
                <a:srgbClr val="CCFFFF"/>
              </a:gs>
              <a:gs pos="43000">
                <a:schemeClr val="accent4">
                  <a:lumMod val="45000"/>
                  <a:lumOff val="55000"/>
                </a:schemeClr>
              </a:gs>
              <a:gs pos="8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2400000" scaled="0"/>
          </a:gra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9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население и местные органы власти о проводимых работах по установке антенно-мачтовых сооружений.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9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полной мере прорабатывать возможности размещения антенн на кровлях зданий.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9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монтажа базовой станции указывать полную и достоверную информацию об оборудовании в доступном для обозрения месте.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9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размещение оборудования до получения санитарно-эпидемиологического заключения.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F527C-CE71-4569-AAD9-371CBE423AE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pic>
        <p:nvPicPr>
          <p:cNvPr id="8" name="Рисунок 3" descr="эмблем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62" t="5403" r="30952" b="56483"/>
          <a:stretch>
            <a:fillRect/>
          </a:stretch>
        </p:blipFill>
        <p:spPr bwMode="auto">
          <a:xfrm>
            <a:off x="0" y="0"/>
            <a:ext cx="755576" cy="7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10337"/>
      </p:ext>
    </p:extLst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77BB9-A9B3-4CC7-9607-E5DF830D892E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107896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17371</TotalTime>
  <Words>661</Words>
  <Application>Microsoft Office PowerPoint</Application>
  <PresentationFormat>Экран (16:9)</PresentationFormat>
  <Paragraphs>56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HGｺﾞｼｯｸE</vt:lpstr>
      <vt:lpstr>MS PGothic</vt:lpstr>
      <vt:lpstr>MS PGothic</vt:lpstr>
      <vt:lpstr>Arial</vt:lpstr>
      <vt:lpstr>Calibri</vt:lpstr>
      <vt:lpstr>Times New Roman</vt:lpstr>
      <vt:lpstr>Trebuchet MS</vt:lpstr>
      <vt:lpstr>Тема Office</vt:lpstr>
      <vt:lpstr> Санитарно-эпидемиологические требования к размещению и эксплуатации передающего радиотехнического оборудования. Результаты рассмотрения обращений граждан на размещение базовых станций сотовой связи </vt:lpstr>
      <vt:lpstr>Презентация PowerPoint</vt:lpstr>
      <vt:lpstr>Зоны ограничения застройки</vt:lpstr>
      <vt:lpstr>Оформление санитарно-эпидемиологических заключений</vt:lpstr>
      <vt:lpstr>Санитарно-эпидемиологические нормативы регулирующие размещение передающих антенн радиоэлектронных средств </vt:lpstr>
      <vt:lpstr>Эксплуатация базовых станций сотовой связи</vt:lpstr>
      <vt:lpstr>Анализ обращений граждан</vt:lpstr>
      <vt:lpstr>Предложения направленные на обеспечение безопасности и снижение социальной напряженности при размещении базовых станций сотовой связи на территории Санкт-Петербурга</vt:lpstr>
      <vt:lpstr>Благодарю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maxshopen</dc:creator>
  <cp:lastModifiedBy>Владимир Силантьев</cp:lastModifiedBy>
  <cp:revision>2539</cp:revision>
  <cp:lastPrinted>2022-04-08T05:23:53Z</cp:lastPrinted>
  <dcterms:modified xsi:type="dcterms:W3CDTF">2022-04-11T15:57:02Z</dcterms:modified>
</cp:coreProperties>
</file>