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73" r:id="rId5"/>
    <p:sldId id="272" r:id="rId6"/>
    <p:sldId id="274" r:id="rId7"/>
    <p:sldId id="275" r:id="rId8"/>
    <p:sldId id="276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6CF"/>
    <a:srgbClr val="46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2" autoAdjust="0"/>
    <p:restoredTop sz="86635" autoAdjust="0"/>
  </p:normalViewPr>
  <p:slideViewPr>
    <p:cSldViewPr snapToGrid="0">
      <p:cViewPr>
        <p:scale>
          <a:sx n="100" d="100"/>
          <a:sy n="100" d="100"/>
        </p:scale>
        <p:origin x="486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7F4A7-4256-40CA-928B-FE3D061C0E8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CF09-0E1B-419E-8439-EB5C1DB4C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CF09-0E1B-419E-8439-EB5C1DB4CF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7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Тренды и проблемы обработки больших данных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больше разработок и проектов в области анализа данных сталкиваются с глубинными проблемами современных методов исследования данных. Так называемые системы анализа больших данных вместе с технологией машинного обучения продолжительное время рассматривались как основной инструмент анализа информации цифрового общества (социальных сетей, систем видеонаблюдения, систем Интернета вещей и многих других. Более детальный взгляд на результаты хайп-циклов последнего десятилетия показывает, что результаты работы масштабных систем, использующих анализ больших данных (таких как системы распознавания лиц) обладают критическими недостатками. Ключевыми проблемами обработки социально-важной информации являются: отсутствие обоснованного понимания о выборе наиболее эффективного алгоритмов искусственного интеллекта (алхимия ИИ [1]); проблема воспроизводимости ранее полученных результатов на новых данных (воспроизводимость [2]); появление у системы непреднамеренных свойств, не предусмотренных разработчиками (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эмерджентность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); проблема объяснения результатов ИИ (интерпретируемость [3]).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силу фундаментального характера указанных недостатков дальнейшее повышение ответственности систем обработки больших данных на основе ИИ становится невозможным.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dirty="0"/>
            </a:br>
            <a:r>
              <a:rPr lang="ru-RU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Аналитические системы 2030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Наиболее значимым трендом, способным решить большую часть проблем слабого ИИ является подход на основе графов знаний: структурированного представления накопленных фактов реального мира. Интерес к практическому применению графов знаний и систем анализа на их основе растет (Google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Graph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[4], IBM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Watson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YAGO [5]). Объемы графов знаний возрастают. Проблема хранения и обработки больших графов становится все более актуальной. 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Графы знаний в финансовом секторе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являются одним из способов оценки стабильности и надежности финансовой сети.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Инструментарий теории графов широко используется центральными банками в разных странах. Например, Банк Японии использует анализ структуры сети финансовых операций через корреспондентские счета [6]. Банка Англии [7] на основе графов анализируют кредитные риски и риски ликвидности.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медицине и биоинформатике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графы рассматриваются как основной способ представления персонифицированных медицинских данных [8,9], и используются в процесс сопоставления симптомов заболевания и назначения терапии, при анализе генов и прогнозировании сопутствующих заболеваний, при моделировании биологических систем посредством сложных взаимодействий между различными типы модельных сущностей, при многофакторном анализе жизнедеятельности организма человека, для построения рекомендательных систем и многих других областях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системах безопасности городов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графы используются для хранения связанных фактов для аналитической обработки видеопотоков, для обнаружения интересующих событий в таких приложениях, как наблюдение, дорожное движение, сельское хозяйство, мониторинг стихийных бедствий, требующих принятия оперативных и эффективных решений [10].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Проект создания системы, основанной на обработке графов знаний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Компания Тринити накопила большой опыт разработки и внедрения высокопроизводительных систем. Месяц назад заключено партнерское соглашение с факультетом Информатика и системы управления МГТУ им.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Н.Э.Баумана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 проведении совместных исследований и разработки отечественных уникальных образцов вычислительной техники.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МГТУ им.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Н.Э.Баумана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разработан и реализован впервые в мире микропроцессор (Леонард Эйлер), реализующий набор команд дискретной математики для обработки графов большой размерности (до 1 триллиона вершин). Показанная на тестах производительность превосходит микропроцессоры Intel и уступает лишь графическим ускорителям. При этом на одной микросхеме можно разместить несколько десятков, и даже сотен таких микропроцессоров.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CF09-0E1B-419E-8439-EB5C1DB4CF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8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Тренды и проблемы обработки больших данных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больше разработок и проектов в области анализа данных сталкиваются с глубинными проблемами современных методов исследования данных. Так называемые системы анализа больших данных вместе с технологией машинного обучения продолжительное время рассматривались как основной инструмент анализа информации цифрового общества (социальных сетей, систем видеонаблюдения, систем Интернета вещей и многих других. Более детальный взгляд на результаты хайп-циклов последнего десятилетия показывает, что результаты работы масштабных систем, использующих анализ больших данных (таких как системы распознавания лиц) обладают критическими недостатками. Ключевыми проблемами обработки социально-важной информации являются: отсутствие обоснованного понимания о выборе наиболее эффективного алгоритмов искусственного интеллекта (алхимия ИИ [1]); проблема воспроизводимости ранее полученных результатов на новых данных (воспроизводимость [2]); появление у системы непреднамеренных свойств, не предусмотренных разработчиками (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эмерджентность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); проблема объяснения результатов ИИ (интерпретируемость [3]).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силу фундаментального характера указанных недостатков дальнейшее повышение ответственности систем обработки больших данных на основе ИИ становится невозможным.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dirty="0"/>
            </a:br>
            <a:r>
              <a:rPr lang="ru-RU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Аналитические системы 2030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Наиболее значимым трендом, способным решить большую часть проблем слабого ИИ является подход на основе графов знаний: структурированного представления накопленных фактов реального мира. Интерес к практическому применению графов знаний и систем анализа на их основе растет (Google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Graph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[4], IBM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Watson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YAGO [5]). Объемы графов знаний возрастают. Проблема хранения и обработки больших графов становится все более актуальной. 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Графы знаний в финансовом секторе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являются одним из способов оценки стабильности и надежности финансовой сети.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Инструментарий теории графов широко используется центральными банками в разных странах. Например, Банк Японии использует анализ структуры сети финансовых операций через корреспондентские счета [6]. Банка Англии [7] на основе графов анализируют кредитные риски и риски ликвидности.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медицине и биоинформатике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графы рассматриваются как основной способ представления персонифицированных медицинских данных [8,9], и используются в процесс сопоставления симптомов заболевания и назначения терапии, при анализе генов и прогнозировании сопутствующих заболеваний, при моделировании биологических систем посредством сложных взаимодействий между различными типы модельных сущностей, при многофакторном анализе жизнедеятельности организма человека, для построения рекомендательных систем и многих других областях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системах безопасности городов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графы используются для хранения связанных фактов для аналитической обработки видеопотоков, для обнаружения интересующих событий в таких приложениях, как наблюдение, дорожное движение, сельское хозяйство, мониторинг стихийных бедствий, требующих принятия оперативных и эффективных решений [10].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Проект создания системы, основанной на обработке графов знаний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Компания Тринити накопила большой опыт разработки и внедрения высокопроизводительных систем. Месяц назад заключено партнерское соглашение с факультетом Информатика и системы управления МГТУ им.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Н.Э.Баумана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 проведении совместных исследований и разработки отечественных уникальных образцов вычислительной техники.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МГТУ им.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Н.Э.Баумана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разработан и реализован впервые в мире микропроцессор (Леонард Эйлер), реализующий набор команд дискретной математики для обработки графов большой размерности (до 1 триллиона вершин). Показанная на тестах производительность превосходит микропроцессоры Intel и уступает лишь графическим ускорителям. При этом на одной микросхеме можно разместить несколько десятков, и даже сотен таких микропроцессоров. 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ECF09-0E1B-419E-8439-EB5C1DB4CF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0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4380" y="2759876"/>
            <a:ext cx="5532120" cy="558141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ru-RU"/>
              <a:t>Тема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4380" y="3375270"/>
            <a:ext cx="5532120" cy="81573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0353"/>
            <a:ext cx="9144000" cy="55814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05747"/>
            <a:ext cx="9144000" cy="41775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10988040" y="6356350"/>
            <a:ext cx="365760" cy="5269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E43C-BF74-4583-B314-FFA4E76C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3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мка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767840" y="1359500"/>
            <a:ext cx="8656320" cy="456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0988040" y="6356350"/>
            <a:ext cx="365760" cy="5269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E43C-BF74-4583-B314-FFA4E76C8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1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b="52080"/>
          <a:stretch/>
        </p:blipFill>
        <p:spPr>
          <a:xfrm>
            <a:off x="-7620" y="4852601"/>
            <a:ext cx="12200962" cy="20307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3440" y="2759876"/>
            <a:ext cx="10538460" cy="55814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Благодарю за внимание!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53440" y="3375270"/>
            <a:ext cx="10538460" cy="81573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  <a:p>
            <a:r>
              <a:rPr lang="ru-RU"/>
              <a:t>Контактные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5302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4380" y="2759876"/>
            <a:ext cx="5532120" cy="558141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Тема презентации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4380" y="3375270"/>
            <a:ext cx="5532120" cy="81573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9637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90353"/>
            <a:ext cx="9144000" cy="55814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05747"/>
            <a:ext cx="9144000" cy="41775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0988040" y="6356350"/>
            <a:ext cx="365760" cy="5168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6E43C-BF74-4583-B314-FFA4E76C8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мка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767840" y="1298540"/>
            <a:ext cx="8656320" cy="45643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88040" y="6356350"/>
            <a:ext cx="365760" cy="51689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6E43C-BF74-4583-B314-FFA4E76C86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9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синий">
    <p:bg>
      <p:bgPr>
        <a:gradFill>
          <a:gsLst>
            <a:gs pos="0">
              <a:schemeClr val="bg2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0"/>
          <a:stretch/>
        </p:blipFill>
        <p:spPr>
          <a:xfrm>
            <a:off x="0" y="4852601"/>
            <a:ext cx="12193342" cy="20206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3841"/>
            <a:ext cx="2168757" cy="733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5" y="435235"/>
            <a:ext cx="2545144" cy="251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329"/>
            <a:ext cx="12192000" cy="449878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3440" y="2759876"/>
            <a:ext cx="10538460" cy="55814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Благодарю за внимание!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53440" y="3375270"/>
            <a:ext cx="10538460" cy="81573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Спикер</a:t>
            </a:r>
          </a:p>
          <a:p>
            <a:r>
              <a:rPr lang="ru-RU"/>
              <a:t>Должность спикера</a:t>
            </a:r>
          </a:p>
          <a:p>
            <a:r>
              <a:rPr lang="ru-RU"/>
              <a:t>Контактные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56466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8913"/>
            <a:ext cx="10515600" cy="78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157743"/>
            <a:ext cx="10515600" cy="217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E43C-BF74-4583-B314-FFA4E76C861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0569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3" y="177007"/>
            <a:ext cx="2181185" cy="737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64" y="443653"/>
            <a:ext cx="2545145" cy="2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4" r:id="rId4"/>
    <p:sldLayoutId id="2147483650" r:id="rId5"/>
    <p:sldLayoutId id="2147483652" r:id="rId6"/>
    <p:sldLayoutId id="2147483656" r:id="rId7"/>
    <p:sldLayoutId id="2147483653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0.png"/><Relationship Id="rId18" Type="http://schemas.microsoft.com/office/2007/relationships/hdphoto" Target="../media/hdphoto10.wdp"/><Relationship Id="rId3" Type="http://schemas.openxmlformats.org/officeDocument/2006/relationships/image" Target="../media/image14.png"/><Relationship Id="rId21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microsoft.com/office/2007/relationships/hdphoto" Target="../media/hdphoto9.wdp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0070C0"/>
                </a:solidFill>
              </a:rPr>
              <a:t>Интеллектуальная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инфраструктура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Вадим Роженцов</a:t>
            </a:r>
          </a:p>
          <a:p>
            <a:r>
              <a:rPr lang="ru-RU" dirty="0">
                <a:solidFill>
                  <a:srgbClr val="0070C0"/>
                </a:solidFill>
              </a:rPr>
              <a:t>Тринити</a:t>
            </a:r>
          </a:p>
        </p:txBody>
      </p:sp>
    </p:spTree>
    <p:extLst>
      <p:ext uri="{BB962C8B-B14F-4D97-AF65-F5344CB8AC3E}">
        <p14:creationId xmlns:p14="http://schemas.microsoft.com/office/powerpoint/2010/main" val="36829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B715C8-9BFF-4FA0-86EF-3E5D6CE113DE}"/>
              </a:ext>
            </a:extLst>
          </p:cNvPr>
          <p:cNvSpPr txBox="1"/>
          <p:nvPr/>
        </p:nvSpPr>
        <p:spPr>
          <a:xfrm>
            <a:off x="2947562" y="1204918"/>
            <a:ext cx="8828400" cy="1166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55600" indent="-355600">
              <a:lnSpc>
                <a:spcPct val="120000"/>
              </a:lnSpc>
            </a:pPr>
            <a:r>
              <a:rPr lang="en-US" sz="2000" dirty="0">
                <a:solidFill>
                  <a:srgbClr val="0070C0"/>
                </a:solidFill>
                <a:effectLst/>
                <a:ea typeface="Segoe UI Black" panose="020B0A02040204020203" pitchFamily="34" charset="0"/>
                <a:cs typeface="Segoe UI" panose="020B0502040204020203" pitchFamily="34" charset="0"/>
              </a:rPr>
              <a:t>‒ </a:t>
            </a:r>
            <a:r>
              <a:rPr lang="ru-RU" sz="2000" dirty="0">
                <a:solidFill>
                  <a:srgbClr val="0070C0"/>
                </a:solidFill>
                <a:effectLst/>
                <a:ea typeface="Segoe UI Black" panose="020B0A02040204020203" pitchFamily="34" charset="0"/>
                <a:cs typeface="Segoe UI" panose="020B0502040204020203" pitchFamily="34" charset="0"/>
              </a:rPr>
              <a:t>системный интегратор полного цикла,</a:t>
            </a:r>
          </a:p>
          <a:p>
            <a:pPr marL="355600" indent="-355600">
              <a:lnSpc>
                <a:spcPct val="120000"/>
              </a:lnSpc>
            </a:pPr>
            <a:r>
              <a:rPr lang="ru-RU" sz="2000" dirty="0">
                <a:solidFill>
                  <a:srgbClr val="0070C0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   </a:t>
            </a:r>
            <a:r>
              <a:rPr lang="ru-RU" sz="2000" dirty="0">
                <a:solidFill>
                  <a:srgbClr val="0070C0"/>
                </a:solidFill>
                <a:effectLst/>
                <a:ea typeface="Segoe UI Black" panose="020B0A02040204020203" pitchFamily="34" charset="0"/>
                <a:cs typeface="Segoe UI" panose="020B0502040204020203" pitchFamily="34" charset="0"/>
              </a:rPr>
              <a:t>производитель оборудования для ИТ-инфраструктуры,</a:t>
            </a:r>
          </a:p>
          <a:p>
            <a:pPr marL="355600" indent="-355600">
              <a:lnSpc>
                <a:spcPct val="120000"/>
              </a:lnSpc>
            </a:pPr>
            <a:r>
              <a:rPr lang="ru-RU" sz="2000" dirty="0">
                <a:solidFill>
                  <a:srgbClr val="0070C0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   </a:t>
            </a:r>
            <a:r>
              <a:rPr lang="ru-RU" sz="2000" dirty="0">
                <a:solidFill>
                  <a:srgbClr val="0070C0"/>
                </a:solidFill>
                <a:effectLst/>
                <a:ea typeface="Segoe UI Black" panose="020B0A02040204020203" pitchFamily="34" charset="0"/>
                <a:cs typeface="Segoe UI" panose="020B0502040204020203" pitchFamily="34" charset="0"/>
              </a:rPr>
              <a:t>разработчик программного и аппаратного обеспечения.</a:t>
            </a:r>
            <a:endParaRPr lang="ru-RU" sz="2000" dirty="0">
              <a:solidFill>
                <a:srgbClr val="0070C0"/>
              </a:solidFill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927FF39-96FB-4E88-AEC6-26E742C17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68" y="1141631"/>
            <a:ext cx="278829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Тринити</a:t>
            </a:r>
            <a:endParaRPr lang="ru-RU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C28C6-FA65-4A9B-9A28-AD51EDD3762E}"/>
              </a:ext>
            </a:extLst>
          </p:cNvPr>
          <p:cNvSpPr txBox="1"/>
          <p:nvPr/>
        </p:nvSpPr>
        <p:spPr>
          <a:xfrm>
            <a:off x="3136429" y="2429846"/>
            <a:ext cx="2994196" cy="3724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  <a:r>
              <a:rPr lang="ru-RU" sz="3600" b="1" i="0" dirty="0">
                <a:solidFill>
                  <a:srgbClr val="0070C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млрд </a:t>
            </a:r>
            <a:r>
              <a:rPr lang="ru-RU" sz="3600" b="1" i="0" dirty="0">
                <a:solidFill>
                  <a:srgbClr val="0070C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₽</a:t>
            </a:r>
            <a:endParaRPr lang="ru-RU" sz="3600" b="1" i="0" dirty="0">
              <a:solidFill>
                <a:srgbClr val="0070C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Выручка от реализации</a:t>
            </a:r>
          </a:p>
          <a:p>
            <a:pPr algn="l"/>
            <a:endParaRPr lang="ru-RU" b="1" i="0" dirty="0">
              <a:solidFill>
                <a:srgbClr val="0070C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ru-RU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28 лет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Безупречной работы</a:t>
            </a:r>
            <a:b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рынке ИТ</a:t>
            </a:r>
          </a:p>
          <a:p>
            <a:pPr algn="l"/>
            <a:endParaRPr lang="ru-RU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ru-RU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b="1" i="0" dirty="0">
                <a:solidFill>
                  <a:srgbClr val="0070C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ТОП-5</a:t>
            </a:r>
            <a:endParaRPr lang="ru-RU" sz="2400" b="1" i="0" dirty="0">
              <a:solidFill>
                <a:srgbClr val="0070C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российских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производителей серверов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53C72-F0E8-40D7-9999-0A89224D56C9}"/>
              </a:ext>
            </a:extLst>
          </p:cNvPr>
          <p:cNvSpPr txBox="1"/>
          <p:nvPr/>
        </p:nvSpPr>
        <p:spPr>
          <a:xfrm>
            <a:off x="6916167" y="2427680"/>
            <a:ext cx="4859795" cy="3724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</a:t>
            </a:r>
            <a:r>
              <a:rPr lang="ru-RU" sz="3600" b="1" i="0" dirty="0">
                <a:solidFill>
                  <a:srgbClr val="0070C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00+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Численность сотрудников </a:t>
            </a:r>
          </a:p>
          <a:p>
            <a:pPr algn="l"/>
            <a:endParaRPr lang="ru-RU" b="1" i="0" dirty="0">
              <a:solidFill>
                <a:srgbClr val="0070C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ru-RU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</a:t>
            </a:r>
          </a:p>
          <a:p>
            <a:pPr algn="l"/>
            <a:r>
              <a:rPr lang="ru-RU" b="1" i="0" dirty="0">
                <a:solidFill>
                  <a:srgbClr val="0070C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Подразделения:</a:t>
            </a:r>
            <a:br>
              <a:rPr lang="ru-RU" b="1" i="0" dirty="0">
                <a:solidFill>
                  <a:srgbClr val="0070C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0" dirty="0">
                <a:solidFill>
                  <a:srgbClr val="0070C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Москва, Санкт-Петербург, Екатеринбург</a:t>
            </a:r>
          </a:p>
          <a:p>
            <a:pPr algn="l"/>
            <a:endParaRPr lang="ru-RU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ru-RU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15 000+</a:t>
            </a:r>
          </a:p>
          <a:p>
            <a:pPr algn="l"/>
            <a:r>
              <a:rPr lang="ru-RU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Реализованных проектов</a:t>
            </a:r>
          </a:p>
          <a:p>
            <a:pPr algn="l"/>
            <a:endParaRPr lang="ru-RU" sz="14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2BE09F6-A66D-41A2-94E4-19F7CD577433}"/>
              </a:ext>
            </a:extLst>
          </p:cNvPr>
          <p:cNvGrpSpPr/>
          <p:nvPr/>
        </p:nvGrpSpPr>
        <p:grpSpPr>
          <a:xfrm>
            <a:off x="879721" y="2371006"/>
            <a:ext cx="2003516" cy="828000"/>
            <a:chOff x="2875783" y="5935266"/>
            <a:chExt cx="2003516" cy="828000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2DFA616B-503E-4790-AB69-AB0CA97C55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85"/>
            <a:stretch/>
          </p:blipFill>
          <p:spPr bwMode="auto">
            <a:xfrm>
              <a:off x="2875783" y="5935266"/>
              <a:ext cx="1783416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D721AA-661A-4E76-A42F-5C8A8A7C3183}"/>
                </a:ext>
              </a:extLst>
            </p:cNvPr>
            <p:cNvSpPr txBox="1"/>
            <p:nvPr/>
          </p:nvSpPr>
          <p:spPr>
            <a:xfrm>
              <a:off x="3492155" y="6072910"/>
              <a:ext cx="1387144" cy="63094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  <a:sym typeface="Calibri"/>
                </a:rPr>
                <a:t>ЧЛЕН</a:t>
              </a:r>
            </a:p>
            <a:p>
              <a:r>
                <a:rPr lang="ru-RU" sz="700" b="1" dirty="0">
                  <a:solidFill>
                    <a:srgbClr val="0070C0"/>
                  </a:solidFill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</a:rPr>
                <a:t>АССОЦИАЦИИ</a:t>
              </a:r>
            </a:p>
            <a:p>
              <a:r>
                <a:rPr lang="ru-RU" sz="700" b="1" dirty="0">
                  <a:solidFill>
                    <a:srgbClr val="0070C0"/>
                  </a:solidFill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</a:rPr>
                <a:t>РАЗРАБОТЧИКОВ</a:t>
              </a:r>
            </a:p>
            <a:p>
              <a:r>
                <a:rPr lang="ru-RU" sz="700" b="1" dirty="0">
                  <a:solidFill>
                    <a:srgbClr val="0070C0"/>
                  </a:solidFill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</a:rPr>
                <a:t>И ПРОИЗВОДИТЕЛЕЙ</a:t>
              </a:r>
            </a:p>
            <a:p>
              <a:r>
                <a:rPr lang="ru-RU" sz="700" b="1" dirty="0">
                  <a:solidFill>
                    <a:srgbClr val="0070C0"/>
                  </a:solidFill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</a:rPr>
                <a:t>ЭЛЕКТРОНИКИ</a:t>
              </a:r>
              <a:endParaRPr lang="ru-RU" sz="1600" dirty="0">
                <a:solidFill>
                  <a:srgbClr val="0070C0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943CAE-8F9C-41F8-B629-0AF7DB12034E}"/>
              </a:ext>
            </a:extLst>
          </p:cNvPr>
          <p:cNvSpPr txBox="1"/>
          <p:nvPr/>
        </p:nvSpPr>
        <p:spPr>
          <a:xfrm>
            <a:off x="1460280" y="4733807"/>
            <a:ext cx="1919283" cy="449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000" b="1" dirty="0">
                <a:solidFill>
                  <a:srgbClr val="0070C0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ГОСТ РВ 0015-002-2012</a:t>
            </a:r>
          </a:p>
          <a:p>
            <a:pPr>
              <a:lnSpc>
                <a:spcPct val="120000"/>
              </a:lnSpc>
              <a:defRPr/>
            </a:pPr>
            <a:r>
              <a:rPr lang="ru-RU" sz="1000" b="1" dirty="0">
                <a:solidFill>
                  <a:srgbClr val="0070C0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ГОСТ Р ЕН 9100-2011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9C173AE-5EC9-4C81-A348-38C77832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0" y="5450976"/>
            <a:ext cx="432000" cy="2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3C20172-E4E8-431B-980A-E9BA615E75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1151" y="4776186"/>
            <a:ext cx="432000" cy="355746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60DA6049-B4AE-4D8E-9C29-BB4D5E9F0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0" y="408062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DCEF64-8555-447B-9846-F8D8063900F6}"/>
              </a:ext>
            </a:extLst>
          </p:cNvPr>
          <p:cNvSpPr txBox="1"/>
          <p:nvPr/>
        </p:nvSpPr>
        <p:spPr>
          <a:xfrm>
            <a:off x="1496093" y="4073254"/>
            <a:ext cx="1387144" cy="449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70C0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Лицензии</a:t>
            </a:r>
          </a:p>
          <a:p>
            <a:pPr hangingPunct="0">
              <a:lnSpc>
                <a:spcPct val="120000"/>
              </a:lnSpc>
              <a:defRPr/>
            </a:pPr>
            <a:r>
              <a:rPr lang="ru-RU" sz="1000" b="1" dirty="0">
                <a:solidFill>
                  <a:srgbClr val="0070C0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ФСБ и ФСТЭК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283700D-4DCC-47F7-951D-B48F47102E25}"/>
              </a:ext>
            </a:extLst>
          </p:cNvPr>
          <p:cNvGrpSpPr/>
          <p:nvPr/>
        </p:nvGrpSpPr>
        <p:grpSpPr>
          <a:xfrm>
            <a:off x="879468" y="3225136"/>
            <a:ext cx="1739273" cy="923330"/>
            <a:chOff x="4769743" y="5876689"/>
            <a:chExt cx="1739273" cy="923330"/>
          </a:xfrm>
        </p:grpSpPr>
        <p:graphicFrame>
          <p:nvGraphicFramePr>
            <p:cNvPr id="31" name="Объект 30">
              <a:extLst>
                <a:ext uri="{FF2B5EF4-FFF2-40B4-BE49-F238E27FC236}">
                  <a16:creationId xmlns:a16="http://schemas.microsoft.com/office/drawing/2014/main" id="{E23DDDBF-E67B-4541-B23F-A395761371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2544101"/>
                </p:ext>
              </p:extLst>
            </p:nvPr>
          </p:nvGraphicFramePr>
          <p:xfrm>
            <a:off x="4769743" y="5991790"/>
            <a:ext cx="1576265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r:id="rId8" imgW="10945800" imgH="4494960" progId="">
                    <p:embed/>
                  </p:oleObj>
                </mc:Choice>
                <mc:Fallback>
                  <p:oleObj r:id="rId8" imgW="10945800" imgH="4494960" progId="">
                    <p:embed/>
                    <p:pic>
                      <p:nvPicPr>
                        <p:cNvPr id="167" name="Объект 166">
                          <a:extLst>
                            <a:ext uri="{FF2B5EF4-FFF2-40B4-BE49-F238E27FC236}">
                              <a16:creationId xmlns:a16="http://schemas.microsoft.com/office/drawing/2014/main" id="{4435427C-0B47-4568-B3CE-483CA90AD9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69743" y="5991790"/>
                          <a:ext cx="1576265" cy="64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AA68F2-4563-426F-B809-F9B762AFFA6B}"/>
                </a:ext>
              </a:extLst>
            </p:cNvPr>
            <p:cNvSpPr txBox="1"/>
            <p:nvPr/>
          </p:nvSpPr>
          <p:spPr>
            <a:xfrm>
              <a:off x="5386367" y="5876689"/>
              <a:ext cx="1122649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  <a:sym typeface="Calibri"/>
                </a:rPr>
                <a:t>ЧЛЕН</a:t>
              </a: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  <a:sym typeface="Calibri"/>
                </a:rPr>
                <a:t> </a:t>
              </a:r>
              <a:r>
                <a:rPr lang="ru-RU" sz="700" b="1" dirty="0">
                  <a:solidFill>
                    <a:srgbClr val="0070C0"/>
                  </a:solidFill>
                  <a:latin typeface="+mj-lt"/>
                  <a:ea typeface="Segoe UI Black" panose="020B0A02040204020203" pitchFamily="34" charset="0"/>
                  <a:cs typeface="Segoe UI" panose="020B0502040204020203" pitchFamily="34" charset="0"/>
                </a:rPr>
                <a:t>АССОЦИАЦИИ</a:t>
              </a:r>
            </a:p>
            <a:p>
              <a:endParaRPr lang="ru-RU" sz="4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EF712E-D38F-41F1-93AC-312BBD585C72}"/>
              </a:ext>
            </a:extLst>
          </p:cNvPr>
          <p:cNvSpPr/>
          <p:nvPr/>
        </p:nvSpPr>
        <p:spPr>
          <a:xfrm>
            <a:off x="6088380" y="2145955"/>
            <a:ext cx="5721303" cy="1080000"/>
          </a:xfrm>
          <a:prstGeom prst="rect">
            <a:avLst/>
          </a:prstGeom>
          <a:solidFill>
            <a:srgbClr val="4A69D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15569-AD4E-4025-AAAC-A45781CC68D4}"/>
              </a:ext>
            </a:extLst>
          </p:cNvPr>
          <p:cNvSpPr/>
          <p:nvPr/>
        </p:nvSpPr>
        <p:spPr>
          <a:xfrm>
            <a:off x="6088380" y="3218876"/>
            <a:ext cx="5721829" cy="1080000"/>
          </a:xfrm>
          <a:prstGeom prst="rect">
            <a:avLst/>
          </a:prstGeom>
          <a:solidFill>
            <a:srgbClr val="2D8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E798C2-020D-42FA-84B4-D7CAF9614F48}"/>
              </a:ext>
            </a:extLst>
          </p:cNvPr>
          <p:cNvSpPr/>
          <p:nvPr/>
        </p:nvSpPr>
        <p:spPr>
          <a:xfrm>
            <a:off x="6088381" y="4291797"/>
            <a:ext cx="5721829" cy="1080000"/>
          </a:xfrm>
          <a:prstGeom prst="rect">
            <a:avLst/>
          </a:prstGeom>
          <a:solidFill>
            <a:srgbClr val="4AB4D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1902C-F807-46EA-9F04-F6C5EAC08E6F}"/>
              </a:ext>
            </a:extLst>
          </p:cNvPr>
          <p:cNvSpPr/>
          <p:nvPr/>
        </p:nvSpPr>
        <p:spPr>
          <a:xfrm>
            <a:off x="6088381" y="5364718"/>
            <a:ext cx="5721829" cy="1080000"/>
          </a:xfrm>
          <a:prstGeom prst="rect">
            <a:avLst/>
          </a:prstGeom>
          <a:solidFill>
            <a:srgbClr val="46CFC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E11F71-406E-4B71-B4A9-55E0A18F8549}"/>
              </a:ext>
            </a:extLst>
          </p:cNvPr>
          <p:cNvSpPr/>
          <p:nvPr/>
        </p:nvSpPr>
        <p:spPr>
          <a:xfrm>
            <a:off x="6088906" y="1073034"/>
            <a:ext cx="5720777" cy="1080000"/>
          </a:xfrm>
          <a:prstGeom prst="rect">
            <a:avLst/>
          </a:prstGeom>
          <a:solidFill>
            <a:srgbClr val="4C46C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E0EFA-0290-44B6-8E53-F81614199998}"/>
              </a:ext>
            </a:extLst>
          </p:cNvPr>
          <p:cNvSpPr txBox="1"/>
          <p:nvPr/>
        </p:nvSpPr>
        <p:spPr>
          <a:xfrm>
            <a:off x="6096000" y="1069207"/>
            <a:ext cx="3856595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ИТ </a:t>
            </a:r>
          </a:p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инфраструктура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Проектирование и построение</a:t>
            </a:r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17517-DB3E-411D-A4C2-6A110190E0C3}"/>
              </a:ext>
            </a:extLst>
          </p:cNvPr>
          <p:cNvSpPr txBox="1"/>
          <p:nvPr/>
        </p:nvSpPr>
        <p:spPr>
          <a:xfrm>
            <a:off x="6096000" y="2141624"/>
            <a:ext cx="3856595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Программное </a:t>
            </a:r>
          </a:p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обеспечение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и интеграция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459C-F2E6-44A4-AFBF-79F4D636DF7E}"/>
              </a:ext>
            </a:extLst>
          </p:cNvPr>
          <p:cNvSpPr txBox="1"/>
          <p:nvPr/>
        </p:nvSpPr>
        <p:spPr>
          <a:xfrm>
            <a:off x="6096000" y="3214041"/>
            <a:ext cx="4810730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Информационная </a:t>
            </a:r>
          </a:p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безопасность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Аудит и проектирование</a:t>
            </a:r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408EF7-65FE-4ACB-96C0-0007F557BD62}"/>
              </a:ext>
            </a:extLst>
          </p:cNvPr>
          <p:cNvSpPr txBox="1"/>
          <p:nvPr/>
        </p:nvSpPr>
        <p:spPr>
          <a:xfrm>
            <a:off x="6096000" y="5358875"/>
            <a:ext cx="4333831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ИТ-сервисы и </a:t>
            </a:r>
          </a:p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аутсорсинг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Сопровождение и обслуживание 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83FA0-853E-44A1-AAA3-09BB2DFA0679}"/>
              </a:ext>
            </a:extLst>
          </p:cNvPr>
          <p:cNvSpPr txBox="1"/>
          <p:nvPr/>
        </p:nvSpPr>
        <p:spPr>
          <a:xfrm>
            <a:off x="6096000" y="4286458"/>
            <a:ext cx="4810730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Интеллектуальная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автоматизация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и внедрение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CBFA9-348C-4136-9135-F150DA8B6AAC}"/>
              </a:ext>
            </a:extLst>
          </p:cNvPr>
          <p:cNvSpPr txBox="1"/>
          <p:nvPr/>
        </p:nvSpPr>
        <p:spPr>
          <a:xfrm>
            <a:off x="10109698" y="1080454"/>
            <a:ext cx="17005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Виртуальная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28CAF27-3999-4808-B55F-E37324041040}"/>
              </a:ext>
            </a:extLst>
          </p:cNvPr>
          <p:cNvCxnSpPr>
            <a:cxnSpLocks/>
          </p:cNvCxnSpPr>
          <p:nvPr/>
        </p:nvCxnSpPr>
        <p:spPr>
          <a:xfrm>
            <a:off x="8960903" y="1266313"/>
            <a:ext cx="714574" cy="0"/>
          </a:xfrm>
          <a:prstGeom prst="straightConnector1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CAB8D8-54F8-4849-8E1B-9502967971DD}"/>
              </a:ext>
            </a:extLst>
          </p:cNvPr>
          <p:cNvSpPr txBox="1"/>
          <p:nvPr/>
        </p:nvSpPr>
        <p:spPr>
          <a:xfrm>
            <a:off x="9370851" y="5404036"/>
            <a:ext cx="23831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Предиктивная аналитика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C15B6C40-921C-4919-8457-27D755E9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62" y="1069207"/>
            <a:ext cx="5668453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Создаем и внедряем</a:t>
            </a:r>
          </a:p>
          <a:p>
            <a:pPr fontAlgn="t"/>
            <a:r>
              <a:rPr lang="ru-RU" sz="3200" b="1" dirty="0">
                <a:solidFill>
                  <a:srgbClr val="2D87C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технологии,</a:t>
            </a:r>
          </a:p>
          <a:p>
            <a:pPr fontAlgn="t"/>
            <a:r>
              <a:rPr lang="ru-RU" sz="3200" b="1" dirty="0">
                <a:solidFill>
                  <a:srgbClr val="48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продукты, </a:t>
            </a:r>
          </a:p>
          <a:p>
            <a:pPr fontAlgn="t"/>
            <a:r>
              <a:rPr lang="ru-RU" sz="3200" b="1" dirty="0">
                <a:solidFill>
                  <a:srgbClr val="7AB6E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</a:t>
            </a:r>
            <a:r>
              <a:rPr lang="ru-RU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fontAlgn="t"/>
            <a:r>
              <a:rPr lang="ru-RU" sz="3200" b="1" dirty="0">
                <a:solidFill>
                  <a:srgbClr val="9BC8E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услуги </a:t>
            </a:r>
          </a:p>
          <a:p>
            <a:pPr fontAlgn="t"/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всех уровнях                  ИТ инфраструктуры,</a:t>
            </a:r>
          </a:p>
          <a:p>
            <a:pPr fontAlgn="t"/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помогая организациям сосредоточиться </a:t>
            </a:r>
          </a:p>
          <a:p>
            <a:pPr fontAlgn="t"/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своих делах</a:t>
            </a:r>
            <a:endParaRPr lang="ru-RU" sz="2800" b="1" dirty="0">
              <a:solidFill>
                <a:srgbClr val="026EC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EF712E-D38F-41F1-93AC-312BBD585C72}"/>
              </a:ext>
            </a:extLst>
          </p:cNvPr>
          <p:cNvSpPr/>
          <p:nvPr/>
        </p:nvSpPr>
        <p:spPr>
          <a:xfrm>
            <a:off x="6088380" y="2145955"/>
            <a:ext cx="5721303" cy="1080000"/>
          </a:xfrm>
          <a:prstGeom prst="rect">
            <a:avLst/>
          </a:prstGeom>
          <a:solidFill>
            <a:srgbClr val="4A69D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15569-AD4E-4025-AAAC-A45781CC68D4}"/>
              </a:ext>
            </a:extLst>
          </p:cNvPr>
          <p:cNvSpPr/>
          <p:nvPr/>
        </p:nvSpPr>
        <p:spPr>
          <a:xfrm>
            <a:off x="6088380" y="3218876"/>
            <a:ext cx="5721829" cy="1080000"/>
          </a:xfrm>
          <a:prstGeom prst="rect">
            <a:avLst/>
          </a:prstGeom>
          <a:solidFill>
            <a:srgbClr val="2D8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E798C2-020D-42FA-84B4-D7CAF9614F48}"/>
              </a:ext>
            </a:extLst>
          </p:cNvPr>
          <p:cNvSpPr/>
          <p:nvPr/>
        </p:nvSpPr>
        <p:spPr>
          <a:xfrm>
            <a:off x="6088381" y="4291797"/>
            <a:ext cx="5721829" cy="1080000"/>
          </a:xfrm>
          <a:prstGeom prst="rect">
            <a:avLst/>
          </a:prstGeom>
          <a:solidFill>
            <a:srgbClr val="4AB4D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1902C-F807-46EA-9F04-F6C5EAC08E6F}"/>
              </a:ext>
            </a:extLst>
          </p:cNvPr>
          <p:cNvSpPr/>
          <p:nvPr/>
        </p:nvSpPr>
        <p:spPr>
          <a:xfrm>
            <a:off x="6088381" y="5364718"/>
            <a:ext cx="5721829" cy="1080000"/>
          </a:xfrm>
          <a:prstGeom prst="rect">
            <a:avLst/>
          </a:prstGeom>
          <a:solidFill>
            <a:srgbClr val="46CFC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E11F71-406E-4B71-B4A9-55E0A18F8549}"/>
              </a:ext>
            </a:extLst>
          </p:cNvPr>
          <p:cNvSpPr/>
          <p:nvPr/>
        </p:nvSpPr>
        <p:spPr>
          <a:xfrm>
            <a:off x="6088906" y="1073034"/>
            <a:ext cx="5720777" cy="1080000"/>
          </a:xfrm>
          <a:prstGeom prst="rect">
            <a:avLst/>
          </a:prstGeom>
          <a:solidFill>
            <a:srgbClr val="4C46C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E0EFA-0290-44B6-8E53-F81614199998}"/>
              </a:ext>
            </a:extLst>
          </p:cNvPr>
          <p:cNvSpPr txBox="1"/>
          <p:nvPr/>
        </p:nvSpPr>
        <p:spPr>
          <a:xfrm>
            <a:off x="6096000" y="1069207"/>
            <a:ext cx="3856595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ИТ </a:t>
            </a:r>
          </a:p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инфраструктура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Проектирование и построение</a:t>
            </a:r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17517-DB3E-411D-A4C2-6A110190E0C3}"/>
              </a:ext>
            </a:extLst>
          </p:cNvPr>
          <p:cNvSpPr txBox="1"/>
          <p:nvPr/>
        </p:nvSpPr>
        <p:spPr>
          <a:xfrm>
            <a:off x="6096000" y="2141624"/>
            <a:ext cx="3856595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Программное </a:t>
            </a:r>
          </a:p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обеспечение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и интеграция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459C-F2E6-44A4-AFBF-79F4D636DF7E}"/>
              </a:ext>
            </a:extLst>
          </p:cNvPr>
          <p:cNvSpPr txBox="1"/>
          <p:nvPr/>
        </p:nvSpPr>
        <p:spPr>
          <a:xfrm>
            <a:off x="6096000" y="3214041"/>
            <a:ext cx="4810730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Информационная </a:t>
            </a:r>
          </a:p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безопасность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Аудит и проектирование</a:t>
            </a:r>
            <a:endParaRPr lang="ru-RU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408EF7-65FE-4ACB-96C0-0007F557BD62}"/>
              </a:ext>
            </a:extLst>
          </p:cNvPr>
          <p:cNvSpPr txBox="1"/>
          <p:nvPr/>
        </p:nvSpPr>
        <p:spPr>
          <a:xfrm>
            <a:off x="6096000" y="5358875"/>
            <a:ext cx="4333831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ИТ-сервисы и </a:t>
            </a:r>
          </a:p>
          <a:p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аутсорсинг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Сопровождение и обслуживание 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83FA0-853E-44A1-AAA3-09BB2DFA0679}"/>
              </a:ext>
            </a:extLst>
          </p:cNvPr>
          <p:cNvSpPr txBox="1"/>
          <p:nvPr/>
        </p:nvSpPr>
        <p:spPr>
          <a:xfrm>
            <a:off x="6096000" y="4286458"/>
            <a:ext cx="4810730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Интеллектуальная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автоматизация</a:t>
            </a:r>
          </a:p>
          <a:p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и внедрение</a:t>
            </a:r>
            <a:endParaRPr kumimoji="0" lang="ru-RU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CBFA9-348C-4136-9135-F150DA8B6AAC}"/>
              </a:ext>
            </a:extLst>
          </p:cNvPr>
          <p:cNvSpPr txBox="1"/>
          <p:nvPr/>
        </p:nvSpPr>
        <p:spPr>
          <a:xfrm>
            <a:off x="10109698" y="1080454"/>
            <a:ext cx="17005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Calibri"/>
              </a:rPr>
              <a:t>Виртуальная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28CAF27-3999-4808-B55F-E37324041040}"/>
              </a:ext>
            </a:extLst>
          </p:cNvPr>
          <p:cNvCxnSpPr>
            <a:cxnSpLocks/>
          </p:cNvCxnSpPr>
          <p:nvPr/>
        </p:nvCxnSpPr>
        <p:spPr>
          <a:xfrm>
            <a:off x="8960903" y="1266313"/>
            <a:ext cx="714574" cy="0"/>
          </a:xfrm>
          <a:prstGeom prst="straightConnector1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CAB8D8-54F8-4849-8E1B-9502967971DD}"/>
              </a:ext>
            </a:extLst>
          </p:cNvPr>
          <p:cNvSpPr txBox="1"/>
          <p:nvPr/>
        </p:nvSpPr>
        <p:spPr>
          <a:xfrm>
            <a:off x="9370851" y="5404036"/>
            <a:ext cx="23831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Предиктивная аналитика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C15B6C40-921C-4919-8457-27D755E9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9" y="1033609"/>
            <a:ext cx="700684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Да, в реестре</a:t>
            </a:r>
          </a:p>
          <a:p>
            <a:pPr fontAlgn="t"/>
            <a:r>
              <a:rPr lang="ru-RU" sz="3200" b="1" dirty="0" err="1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Мипромторг</a:t>
            </a:r>
            <a:endParaRPr lang="ru-RU" sz="3200" b="1" dirty="0">
              <a:solidFill>
                <a:srgbClr val="026EC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04B1B39B-5F60-4665-8EE1-6EC771C4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9" y="2322610"/>
            <a:ext cx="566845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Да, своя </a:t>
            </a:r>
            <a:r>
              <a:rPr lang="en-US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R&amp;D </a:t>
            </a:r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команда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3D7C36-7F63-4329-B8D7-19C9D6D3958F}"/>
              </a:ext>
            </a:extLst>
          </p:cNvPr>
          <p:cNvSpPr txBox="1"/>
          <p:nvPr/>
        </p:nvSpPr>
        <p:spPr>
          <a:xfrm>
            <a:off x="374832" y="1196844"/>
            <a:ext cx="357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‒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1192A1-0655-4B64-95A6-54A03BDBF111}"/>
              </a:ext>
            </a:extLst>
          </p:cNvPr>
          <p:cNvSpPr txBox="1"/>
          <p:nvPr/>
        </p:nvSpPr>
        <p:spPr>
          <a:xfrm>
            <a:off x="374832" y="2496215"/>
            <a:ext cx="357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‒</a:t>
            </a:r>
            <a:endParaRPr lang="ru-RU" dirty="0"/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EF490401-AA69-4A2F-AC4F-58FD0C2A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8" y="3119168"/>
            <a:ext cx="566845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Да, есть лицензии и допуски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63A25A-43EE-4A31-A1D2-1E715CDA541D}"/>
              </a:ext>
            </a:extLst>
          </p:cNvPr>
          <p:cNvSpPr txBox="1"/>
          <p:nvPr/>
        </p:nvSpPr>
        <p:spPr>
          <a:xfrm>
            <a:off x="381791" y="3341159"/>
            <a:ext cx="357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26EC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‒</a:t>
            </a:r>
            <a:endParaRPr lang="ru-RU" dirty="0"/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098823BD-4611-4AA9-80EA-C013D08A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62" y="4328565"/>
            <a:ext cx="566845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Хорошо,                              об этом подробнее…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CCEE8E-E8CF-4A5F-A7AD-72155F5E19E9}"/>
              </a:ext>
            </a:extLst>
          </p:cNvPr>
          <p:cNvSpPr txBox="1"/>
          <p:nvPr/>
        </p:nvSpPr>
        <p:spPr>
          <a:xfrm>
            <a:off x="374832" y="4500718"/>
            <a:ext cx="357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‒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39352BA1-90EE-4C4C-A358-C0ED935C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07" y="1059009"/>
            <a:ext cx="5084205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Интеллектуальная </a:t>
            </a:r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автоматизация обеспечивает</a:t>
            </a:r>
          </a:p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 помощью технологий сбора и обработки </a:t>
            </a:r>
            <a:r>
              <a:rPr lang="ru-RU" sz="32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больших данных</a:t>
            </a:r>
            <a:r>
              <a:rPr lang="en-US" sz="32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 ИИ</a:t>
            </a:r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принятие наилучших управленческих решений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6D5EDB-694B-4C0C-8718-3DCCAC72D4CE}"/>
              </a:ext>
            </a:extLst>
          </p:cNvPr>
          <p:cNvSpPr txBox="1"/>
          <p:nvPr/>
        </p:nvSpPr>
        <p:spPr>
          <a:xfrm>
            <a:off x="5909912" y="1059009"/>
            <a:ext cx="6115145" cy="2600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видеоидентификации</a:t>
            </a:r>
            <a:endParaRPr lang="ru-RU" sz="2400" b="1" dirty="0">
              <a:solidFill>
                <a:srgbClr val="00B0F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Face-ID. Документ </a:t>
            </a:r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↔ </a:t>
            </a: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Лицо</a:t>
            </a:r>
          </a:p>
          <a:p>
            <a:pPr lvl="0">
              <a:spcAft>
                <a:spcPts val="600"/>
              </a:spcAft>
              <a:tabLst>
                <a:tab pos="457200" algn="l"/>
              </a:tabLs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учета рабочего времени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Идентификация для СКУД</a:t>
            </a:r>
          </a:p>
          <a:p>
            <a:pPr lvl="0">
              <a:spcAft>
                <a:spcPts val="600"/>
              </a:spcAft>
              <a:tabLst>
                <a:tab pos="457200" algn="l"/>
              </a:tabLs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Черные и белые списки</a:t>
            </a:r>
          </a:p>
          <a:p>
            <a:pPr lvl="0">
              <a:spcAft>
                <a:spcPts val="600"/>
              </a:spcAft>
              <a:tabLst>
                <a:tab pos="457200" algn="l"/>
              </a:tabLs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Контроль опасных зон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758C40-06CE-4E55-BF55-CA6636AF99B7}"/>
              </a:ext>
            </a:extLst>
          </p:cNvPr>
          <p:cNvSpPr txBox="1"/>
          <p:nvPr/>
        </p:nvSpPr>
        <p:spPr>
          <a:xfrm>
            <a:off x="8893504" y="2359365"/>
            <a:ext cx="3043743" cy="2262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</a:t>
            </a:r>
          </a:p>
          <a:p>
            <a:pPr algn="r">
              <a:spcAft>
                <a:spcPts val="600"/>
              </a:spcAft>
            </a:pPr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голосовой аналитики</a:t>
            </a:r>
            <a:endParaRPr lang="ru-RU" sz="2400" b="1" dirty="0">
              <a:solidFill>
                <a:srgbClr val="00B0F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spcAft>
                <a:spcPts val="600"/>
              </a:spcAf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речевой и текстовой аналитики</a:t>
            </a:r>
          </a:p>
          <a:p>
            <a:pPr algn="r">
              <a:spcAft>
                <a:spcPts val="600"/>
              </a:spcAf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Голосовая биометрия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70738E-908B-46CF-8D7E-F784A55DA07D}"/>
              </a:ext>
            </a:extLst>
          </p:cNvPr>
          <p:cNvSpPr txBox="1"/>
          <p:nvPr/>
        </p:nvSpPr>
        <p:spPr>
          <a:xfrm>
            <a:off x="6235007" y="4045509"/>
            <a:ext cx="5841247" cy="1892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Беспроводная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платформа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транспортной и складской логистикой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инфраструктуры и персонала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ресурсов и среды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E95232-3CC2-4430-97BF-E88A0B3AB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7"/>
          <a:stretch/>
        </p:blipFill>
        <p:spPr bwMode="auto">
          <a:xfrm>
            <a:off x="9185779" y="2698432"/>
            <a:ext cx="1097727" cy="5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343;p24">
            <a:extLst>
              <a:ext uri="{FF2B5EF4-FFF2-40B4-BE49-F238E27FC236}">
                <a16:creationId xmlns:a16="http://schemas.microsoft.com/office/drawing/2014/main" id="{074B16C0-F6CE-42CE-9098-1DBF07121A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4579" y="5749267"/>
            <a:ext cx="396115" cy="38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3E8C1C6-56D6-4932-A0D0-6508C5D7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3"/>
          <a:stretch/>
        </p:blipFill>
        <p:spPr bwMode="auto">
          <a:xfrm>
            <a:off x="8699857" y="3145801"/>
            <a:ext cx="1034785" cy="6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7EEE86-6F8E-4DB1-8576-F0C97754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352" y="1718098"/>
            <a:ext cx="1782195" cy="695017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7411D9B-0B9B-4509-88AF-BC3E119E13C9}"/>
              </a:ext>
            </a:extLst>
          </p:cNvPr>
          <p:cNvGrpSpPr>
            <a:grpSpLocks noChangeAspect="1"/>
          </p:cNvGrpSpPr>
          <p:nvPr/>
        </p:nvGrpSpPr>
        <p:grpSpPr>
          <a:xfrm>
            <a:off x="6236571" y="3824462"/>
            <a:ext cx="2247101" cy="296045"/>
            <a:chOff x="1026368" y="5731412"/>
            <a:chExt cx="2732548" cy="377200"/>
          </a:xfrm>
        </p:grpSpPr>
        <p:pic>
          <p:nvPicPr>
            <p:cNvPr id="32" name="Google Shape;413;p80">
              <a:extLst>
                <a:ext uri="{FF2B5EF4-FFF2-40B4-BE49-F238E27FC236}">
                  <a16:creationId xmlns:a16="http://schemas.microsoft.com/office/drawing/2014/main" id="{4FD3E8D1-0B75-4386-B665-883D455B6F1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758373" y="5740012"/>
              <a:ext cx="421646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414;p80">
              <a:extLst>
                <a:ext uri="{FF2B5EF4-FFF2-40B4-BE49-F238E27FC236}">
                  <a16:creationId xmlns:a16="http://schemas.microsoft.com/office/drawing/2014/main" id="{9CD5C0F8-B2DC-4A21-AAF0-1CA4A89E147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026368" y="5740012"/>
              <a:ext cx="45469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415;p80">
              <a:extLst>
                <a:ext uri="{FF2B5EF4-FFF2-40B4-BE49-F238E27FC236}">
                  <a16:creationId xmlns:a16="http://schemas.microsoft.com/office/drawing/2014/main" id="{66647A05-0DFC-47C0-9B4B-40AA29945FF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289195" y="5731414"/>
              <a:ext cx="469721" cy="377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420;p80">
              <a:extLst>
                <a:ext uri="{FF2B5EF4-FFF2-40B4-BE49-F238E27FC236}">
                  <a16:creationId xmlns:a16="http://schemas.microsoft.com/office/drawing/2014/main" id="{F279944D-1096-4B0E-8404-FBC7309C9F1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885876" y="5731412"/>
              <a:ext cx="469721" cy="37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423;p80">
              <a:extLst>
                <a:ext uri="{FF2B5EF4-FFF2-40B4-BE49-F238E27FC236}">
                  <a16:creationId xmlns:a16="http://schemas.microsoft.com/office/drawing/2014/main" id="{CEA3DD83-2A76-4DAE-9920-047F5A42BE3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113619" y="5740012"/>
              <a:ext cx="456754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425;p80">
              <a:extLst>
                <a:ext uri="{FF2B5EF4-FFF2-40B4-BE49-F238E27FC236}">
                  <a16:creationId xmlns:a16="http://schemas.microsoft.com/office/drawing/2014/main" id="{2DC1F001-99DD-4257-A745-EDFF89BFD24E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414658" y="5740012"/>
              <a:ext cx="410115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426;p80">
              <a:extLst>
                <a:ext uri="{FF2B5EF4-FFF2-40B4-BE49-F238E27FC236}">
                  <a16:creationId xmlns:a16="http://schemas.microsoft.com/office/drawing/2014/main" id="{0FE73C84-325E-43DC-8E90-E1D0A85FF3D2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503973" y="5740012"/>
              <a:ext cx="448303" cy="360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916085-754F-4423-A3F5-5BFC16A41E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9380" y="4538637"/>
            <a:ext cx="1100364" cy="6855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8B5151-75EB-4C44-8F29-09BDF40B140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55" y="4924425"/>
            <a:ext cx="2161585" cy="10869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445B9-F02F-41F5-8027-C6DF031C4E1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89" y="5023765"/>
            <a:ext cx="1018747" cy="9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39352BA1-90EE-4C4C-A358-C0ED935C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07" y="1059009"/>
            <a:ext cx="5084205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Интеллектуальная </a:t>
            </a:r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автоматизация обеспечивает</a:t>
            </a:r>
          </a:p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принятие наилучших управленческих решений</a:t>
            </a:r>
          </a:p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 следующих</a:t>
            </a:r>
          </a:p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примерах: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6D5EDB-694B-4C0C-8718-3DCCAC72D4CE}"/>
              </a:ext>
            </a:extLst>
          </p:cNvPr>
          <p:cNvSpPr txBox="1"/>
          <p:nvPr/>
        </p:nvSpPr>
        <p:spPr>
          <a:xfrm>
            <a:off x="5909913" y="1059009"/>
            <a:ext cx="5469466" cy="3477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видеоидентификации</a:t>
            </a:r>
            <a:endParaRPr lang="ru-RU" sz="2400" b="1" dirty="0">
              <a:solidFill>
                <a:srgbClr val="00B0F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Санкт-Петербургский Метрополитен (пилотный проект)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Подтверждение возможности использования видеоидентификации по лицу для:</a:t>
            </a:r>
            <a:b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обеспечения режима безопасности на объектах Метрополитена (интеграция со СКУД);</a:t>
            </a:r>
            <a:b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обеспечения возможности оплаты проезда в метрополитене "лицом" (интеграция с АСКОПМ).</a:t>
            </a:r>
            <a:b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758C40-06CE-4E55-BF55-CA6636AF99B7}"/>
              </a:ext>
            </a:extLst>
          </p:cNvPr>
          <p:cNvSpPr txBox="1"/>
          <p:nvPr/>
        </p:nvSpPr>
        <p:spPr>
          <a:xfrm>
            <a:off x="5909912" y="4415243"/>
            <a:ext cx="6282088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голосовой аналитики</a:t>
            </a:r>
            <a:endParaRPr lang="ru-RU" sz="2400" b="1" dirty="0">
              <a:solidFill>
                <a:srgbClr val="00B0F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«Система-112 Ленинградской области»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контроль разговоров операторов по обращениям</a:t>
            </a:r>
          </a:p>
        </p:txBody>
      </p:sp>
    </p:spTree>
    <p:extLst>
      <p:ext uri="{BB962C8B-B14F-4D97-AF65-F5344CB8AC3E}">
        <p14:creationId xmlns:p14="http://schemas.microsoft.com/office/powerpoint/2010/main" val="34855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39352BA1-90EE-4C4C-A358-C0ED935C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07" y="1059009"/>
            <a:ext cx="5270293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Интеллектуальная </a:t>
            </a:r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автоматизация обеспечивает</a:t>
            </a:r>
          </a:p>
          <a:p>
            <a:pPr fontAlgn="t"/>
            <a:r>
              <a:rPr lang="ru-RU" sz="3200" b="1" dirty="0">
                <a:solidFill>
                  <a:srgbClr val="46CF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накопление и получение</a:t>
            </a:r>
          </a:p>
          <a:p>
            <a:pPr fontAlgn="t"/>
            <a:r>
              <a:rPr lang="ru-RU" sz="3200" b="1" dirty="0">
                <a:solidFill>
                  <a:srgbClr val="46CF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продвинутой аналитики </a:t>
            </a:r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принятие наилучших </a:t>
            </a:r>
          </a:p>
          <a:p>
            <a:pPr fontAlgn="t"/>
            <a:r>
              <a:rPr lang="ru-RU" sz="3200" b="1" dirty="0">
                <a:solidFill>
                  <a:srgbClr val="46CFC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упреждающих</a:t>
            </a:r>
          </a:p>
          <a:p>
            <a:pPr fontAlgn="t"/>
            <a:r>
              <a:rPr lang="ru-RU" sz="3200" b="1" dirty="0">
                <a:solidFill>
                  <a:srgbClr val="00B0F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управленческих решений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6D5EDB-694B-4C0C-8718-3DCCAC72D4CE}"/>
              </a:ext>
            </a:extLst>
          </p:cNvPr>
          <p:cNvSpPr txBox="1"/>
          <p:nvPr/>
        </p:nvSpPr>
        <p:spPr>
          <a:xfrm>
            <a:off x="6578599" y="1059009"/>
            <a:ext cx="5613401" cy="3585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46CF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Прогнозная аналитика Тринити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46CFCD"/>
                </a:solidFill>
                <a:effectLst/>
                <a:latin typeface="Segoe UI "/>
                <a:ea typeface="Segoe UI Black" panose="020B0A02040204020203" pitchFamily="34" charset="0"/>
              </a:rPr>
              <a:t>Клиентская аналитика и                                 целевые </a:t>
            </a:r>
            <a:r>
              <a:rPr lang="ru-RU" b="1" dirty="0">
                <a:solidFill>
                  <a:srgbClr val="46CFCD"/>
                </a:solidFill>
                <a:latin typeface="Segoe UI "/>
                <a:ea typeface="Segoe UI Black" panose="020B0A02040204020203" pitchFamily="34" charset="0"/>
              </a:rPr>
              <a:t>управленческие кампании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6CFCD"/>
                </a:solidFill>
                <a:latin typeface="Segoe UI "/>
                <a:ea typeface="Segoe UI Black" panose="020B0A02040204020203" pitchFamily="34" charset="0"/>
              </a:rPr>
              <a:t>Оптимизация бизнес-процессов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46CFCD"/>
                </a:solidFill>
                <a:latin typeface="Segoe UI "/>
                <a:ea typeface="Segoe UI Black" panose="020B0A02040204020203" pitchFamily="34" charset="0"/>
              </a:rPr>
              <a:t>Управление рисками</a:t>
            </a:r>
          </a:p>
          <a:p>
            <a:endParaRPr lang="ru-RU" sz="3200" dirty="0"/>
          </a:p>
          <a:p>
            <a:r>
              <a:rPr lang="ru-RU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Проблемы современных методов </a:t>
            </a:r>
          </a:p>
          <a:p>
            <a:r>
              <a:rPr lang="ru-RU" sz="24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исследования данных:</a:t>
            </a:r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18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Воспроизводимость, </a:t>
            </a:r>
            <a:r>
              <a:rPr lang="ru-RU" sz="1800" b="0" i="0" strike="noStrike" dirty="0" err="1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Эмерджентность</a:t>
            </a:r>
            <a:r>
              <a:rPr lang="ru-RU" sz="18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, Интерпретируемость</a:t>
            </a:r>
            <a:endParaRPr lang="ru-RU" b="1" dirty="0">
              <a:solidFill>
                <a:schemeClr val="accent2"/>
              </a:solidFill>
              <a:latin typeface="Segoe UI "/>
              <a:ea typeface="Segoe UI Black" panose="020B0A02040204020203" pitchFamily="34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5CEBD91-C30C-4800-ADE4-5E9A3CA6FB9C}"/>
              </a:ext>
            </a:extLst>
          </p:cNvPr>
          <p:cNvCxnSpPr>
            <a:cxnSpLocks/>
          </p:cNvCxnSpPr>
          <p:nvPr/>
        </p:nvCxnSpPr>
        <p:spPr>
          <a:xfrm>
            <a:off x="8949267" y="2957281"/>
            <a:ext cx="0" cy="23688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8912B6-5D89-485A-A9EE-F6A676DF9B77}"/>
              </a:ext>
            </a:extLst>
          </p:cNvPr>
          <p:cNvSpPr txBox="1"/>
          <p:nvPr/>
        </p:nvSpPr>
        <p:spPr>
          <a:xfrm>
            <a:off x="6578599" y="4865596"/>
            <a:ext cx="53488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u="none" strike="noStrike" dirty="0">
                <a:solidFill>
                  <a:srgbClr val="4C46C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Аналитические системы 2030</a:t>
            </a:r>
            <a:endParaRPr lang="ru-RU" sz="2400" u="none" strike="noStrike" dirty="0">
              <a:solidFill>
                <a:srgbClr val="4C46C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4C46CF"/>
                </a:solidFill>
                <a:latin typeface="Segoe UI "/>
                <a:ea typeface="Segoe UI Black" panose="020B0A02040204020203" pitchFamily="34" charset="0"/>
              </a:rPr>
              <a:t>Лаборатория  Тринити - МГТУ им. Баумана</a:t>
            </a:r>
            <a:endParaRPr lang="ru-RU" dirty="0">
              <a:solidFill>
                <a:srgbClr val="4C46CF"/>
              </a:solidFill>
              <a:latin typeface="Segoe UI "/>
              <a:ea typeface="Segoe UI Black" panose="020B0A02040204020203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A86F71B-5B0C-400A-B717-C9F458F73140}"/>
              </a:ext>
            </a:extLst>
          </p:cNvPr>
          <p:cNvCxnSpPr>
            <a:cxnSpLocks/>
          </p:cNvCxnSpPr>
          <p:nvPr/>
        </p:nvCxnSpPr>
        <p:spPr>
          <a:xfrm>
            <a:off x="9021235" y="4644606"/>
            <a:ext cx="0" cy="236884"/>
          </a:xfrm>
          <a:prstGeom prst="straightConnector1">
            <a:avLst/>
          </a:prstGeom>
          <a:ln w="28575">
            <a:solidFill>
              <a:srgbClr val="4C46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39352BA1-90EE-4C4C-A358-C0ED935C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07" y="1059009"/>
            <a:ext cx="5270293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rgbClr val="4C46C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Трендом, способным решить большую часть проблем слабого ИИ являются системы </a:t>
            </a:r>
          </a:p>
          <a:p>
            <a:pPr fontAlgn="t"/>
            <a:r>
              <a:rPr lang="ru-RU" sz="3200" b="1" dirty="0">
                <a:solidFill>
                  <a:srgbClr val="4C46C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основе графов знаний</a:t>
            </a:r>
            <a:endParaRPr lang="ru-RU" sz="3200" b="1" dirty="0">
              <a:solidFill>
                <a:srgbClr val="4C46CF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912B6-5D89-485A-A9EE-F6A676DF9B77}"/>
              </a:ext>
            </a:extLst>
          </p:cNvPr>
          <p:cNvSpPr txBox="1"/>
          <p:nvPr/>
        </p:nvSpPr>
        <p:spPr>
          <a:xfrm>
            <a:off x="6419850" y="1059009"/>
            <a:ext cx="57721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u="none" strike="noStrike" dirty="0">
                <a:solidFill>
                  <a:srgbClr val="4C46C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Аналитические системы 2030</a:t>
            </a:r>
          </a:p>
          <a:p>
            <a:r>
              <a:rPr lang="ru-RU" b="1" dirty="0">
                <a:solidFill>
                  <a:srgbClr val="4C46CF"/>
                </a:solidFill>
                <a:latin typeface="Segoe UI "/>
                <a:ea typeface="Segoe UI Black" panose="020B0A02040204020203" pitchFamily="34" charset="0"/>
              </a:rPr>
              <a:t>Лаборатория Тринити - МГТУ им. Баумана</a:t>
            </a:r>
          </a:p>
          <a:p>
            <a:endParaRPr lang="ru-RU" b="1" dirty="0">
              <a:solidFill>
                <a:srgbClr val="4C46CF"/>
              </a:solidFill>
              <a:latin typeface="Segoe UI "/>
              <a:ea typeface="Segoe UI Black" panose="020B0A02040204020203" pitchFamily="34" charset="0"/>
            </a:endParaRPr>
          </a:p>
          <a:p>
            <a:r>
              <a:rPr lang="ru-RU" sz="1800" b="1" i="0" u="none" strike="noStrike" dirty="0">
                <a:solidFill>
                  <a:srgbClr val="4C46C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 системах безопасности городов</a:t>
            </a:r>
            <a:r>
              <a:rPr lang="ru-RU" sz="1800" b="0" i="0" u="none" strike="noStrike" dirty="0">
                <a:solidFill>
                  <a:srgbClr val="4C46C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r>
              <a:rPr lang="ru-RU" sz="1800" b="0" i="0" u="none" strike="noStrike" dirty="0">
                <a:solidFill>
                  <a:srgbClr val="4C46CF"/>
                </a:solidFill>
                <a:effectLst/>
                <a:latin typeface="Arial" panose="020B0604020202020204" pitchFamily="34" charset="0"/>
              </a:rPr>
              <a:t>Для хранения связанных фактов и </a:t>
            </a:r>
            <a:endParaRPr lang="en-US" sz="1800" b="0" i="0" u="none" strike="noStrike" dirty="0">
              <a:solidFill>
                <a:srgbClr val="4C46CF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800" b="0" i="0" u="none" strike="noStrike" dirty="0">
                <a:solidFill>
                  <a:srgbClr val="4C46CF"/>
                </a:solidFill>
                <a:effectLst/>
                <a:latin typeface="Arial" panose="020B0604020202020204" pitchFamily="34" charset="0"/>
              </a:rPr>
              <a:t>обнаружения интересующих событий </a:t>
            </a:r>
            <a:endParaRPr lang="en-US" sz="1800" b="0" i="0" u="none" strike="noStrike" dirty="0">
              <a:solidFill>
                <a:srgbClr val="4C46CF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1800" b="0" i="0" u="none" strike="noStrike" dirty="0">
                <a:solidFill>
                  <a:srgbClr val="4C46CF"/>
                </a:solidFill>
                <a:effectLst/>
                <a:latin typeface="Arial" panose="020B0604020202020204" pitchFamily="34" charset="0"/>
              </a:rPr>
              <a:t>в дорожном движении, сельском хозяйстве, мониторинге стихийных бедствий, требующих принятия оперативных и эффективных решений</a:t>
            </a:r>
            <a:endParaRPr lang="ru-RU" b="1" dirty="0">
              <a:solidFill>
                <a:srgbClr val="4C46CF"/>
              </a:solidFill>
              <a:latin typeface="Segoe UI "/>
              <a:ea typeface="Segoe UI Black" panose="020B0A02040204020203" pitchFamily="34" charset="0"/>
            </a:endParaRPr>
          </a:p>
          <a:p>
            <a:pPr algn="ctr"/>
            <a:endParaRPr lang="ru-RU" b="1" dirty="0">
              <a:solidFill>
                <a:srgbClr val="4C46CF"/>
              </a:solidFill>
              <a:latin typeface="Segoe UI "/>
              <a:ea typeface="Segoe UI Black" panose="020B0A02040204020203" pitchFamily="34" charset="0"/>
            </a:endParaRPr>
          </a:p>
          <a:p>
            <a:r>
              <a:rPr lang="ru-RU" sz="1800" b="1" i="0" u="none" strike="noStrike" dirty="0">
                <a:solidFill>
                  <a:srgbClr val="4C46CF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Для медицины и биоинформатики</a:t>
            </a:r>
          </a:p>
          <a:p>
            <a:r>
              <a:rPr lang="ru-RU" sz="1800" b="0" i="0" u="none" strike="noStrike" dirty="0">
                <a:solidFill>
                  <a:srgbClr val="4C46CF"/>
                </a:solidFill>
                <a:effectLst/>
                <a:latin typeface="Arial" panose="020B0604020202020204" pitchFamily="34" charset="0"/>
              </a:rPr>
              <a:t>Сопоставление симптомов заболевания и назначение терапии;</a:t>
            </a:r>
          </a:p>
          <a:p>
            <a:r>
              <a:rPr lang="ru-RU" sz="1800" b="0" i="0" u="none" strike="noStrike" dirty="0">
                <a:solidFill>
                  <a:srgbClr val="4C46CF"/>
                </a:solidFill>
                <a:effectLst/>
                <a:latin typeface="Arial" panose="020B0604020202020204" pitchFamily="34" charset="0"/>
              </a:rPr>
              <a:t>Анализ генов и прогнозирование сопутствующих заболеваний;</a:t>
            </a:r>
          </a:p>
          <a:p>
            <a:r>
              <a:rPr lang="ru-RU" sz="1800" b="0" i="0" u="none" strike="noStrike" dirty="0">
                <a:solidFill>
                  <a:srgbClr val="4C46CF"/>
                </a:solidFill>
                <a:effectLst/>
                <a:latin typeface="Arial" panose="020B0604020202020204" pitchFamily="34" charset="0"/>
              </a:rPr>
              <a:t>Представление персонифицированных медицинских данных. </a:t>
            </a:r>
          </a:p>
          <a:p>
            <a:endParaRPr lang="ru-RU" dirty="0">
              <a:solidFill>
                <a:srgbClr val="4C46CF"/>
              </a:solidFill>
              <a:latin typeface="Segoe UI 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770" y="2641342"/>
            <a:ext cx="10538460" cy="558141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6770" y="3583871"/>
            <a:ext cx="10538460" cy="11389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+mj-lt"/>
              </a:rPr>
              <a:t>Вадим Роженцов</a:t>
            </a:r>
          </a:p>
          <a:p>
            <a:r>
              <a:rPr lang="ru-RU" dirty="0">
                <a:solidFill>
                  <a:srgbClr val="0070C0"/>
                </a:solidFill>
              </a:rPr>
              <a:t>Директор по продуктам и технологиям</a:t>
            </a:r>
          </a:p>
          <a:p>
            <a:r>
              <a:rPr lang="ru-RU" dirty="0">
                <a:solidFill>
                  <a:srgbClr val="0070C0"/>
                </a:solidFill>
              </a:rPr>
              <a:t>Тринити</a:t>
            </a:r>
          </a:p>
        </p:txBody>
      </p:sp>
    </p:spTree>
    <p:extLst>
      <p:ext uri="{BB962C8B-B14F-4D97-AF65-F5344CB8AC3E}">
        <p14:creationId xmlns:p14="http://schemas.microsoft.com/office/powerpoint/2010/main" val="25127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ITD">
      <a:dk1>
        <a:sysClr val="windowText" lastClr="000000"/>
      </a:dk1>
      <a:lt1>
        <a:sysClr val="window" lastClr="FFFFFF"/>
      </a:lt1>
      <a:dk2>
        <a:srgbClr val="14387F"/>
      </a:dk2>
      <a:lt2>
        <a:srgbClr val="0069B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1517</Words>
  <Application>Microsoft Office PowerPoint</Application>
  <PresentationFormat>Широкоэкранный</PresentationFormat>
  <Paragraphs>178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Segoe UI</vt:lpstr>
      <vt:lpstr>Segoe UI </vt:lpstr>
      <vt:lpstr>Segoe UI Black</vt:lpstr>
      <vt:lpstr>Wingdings</vt:lpstr>
      <vt:lpstr>Тема Office</vt:lpstr>
      <vt:lpstr>Интеллектуальная  ИТ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VQ VQ</cp:lastModifiedBy>
  <cp:revision>14</cp:revision>
  <dcterms:created xsi:type="dcterms:W3CDTF">2021-11-15T16:56:55Z</dcterms:created>
  <dcterms:modified xsi:type="dcterms:W3CDTF">2021-11-17T08:11:29Z</dcterms:modified>
</cp:coreProperties>
</file>