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8" r:id="rId6"/>
    <p:sldId id="266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25" d="100"/>
          <a:sy n="125" d="100"/>
        </p:scale>
        <p:origin x="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7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.png" /><Relationship Id="rId5" Type="http://schemas.microsoft.com/office/2007/relationships/hdphoto" Target="../media/hdphoto2.wdp" /><Relationship Id="rId4" Type="http://schemas.openxmlformats.org/officeDocument/2006/relationships/image" Target="../media/image4.png" 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7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.png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6" Type="http://schemas.microsoft.com/office/2007/relationships/hdphoto" Target="../media/hdphoto1.wdp" /><Relationship Id="rId5" Type="http://schemas.openxmlformats.org/officeDocument/2006/relationships/image" Target="../media/image3.png" /><Relationship Id="rId4" Type="http://schemas.openxmlformats.org/officeDocument/2006/relationships/image" Target="../media/image7.png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7.png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7.png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6" Type="http://schemas.microsoft.com/office/2007/relationships/hdphoto" Target="../media/hdphoto1.wdp" /><Relationship Id="rId5" Type="http://schemas.openxmlformats.org/officeDocument/2006/relationships/image" Target="../media/image3.png" /><Relationship Id="rId4" Type="http://schemas.openxmlformats.org/officeDocument/2006/relationships/image" Target="../media/image7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329"/>
            <a:ext cx="12192000" cy="4498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" b="52080"/>
          <a:stretch/>
        </p:blipFill>
        <p:spPr>
          <a:xfrm>
            <a:off x="-7620" y="4852601"/>
            <a:ext cx="12200962" cy="2030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54380" y="2759876"/>
            <a:ext cx="5532120" cy="558141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ru-RU"/>
              <a:t>Тема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54380" y="3375270"/>
            <a:ext cx="5532120" cy="81573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Спикер</a:t>
            </a:r>
          </a:p>
          <a:p>
            <a:r>
              <a:rPr lang="ru-RU"/>
              <a:t>Должность спикера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7007"/>
            <a:ext cx="2181185" cy="737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4" y="443653"/>
            <a:ext cx="2545145" cy="2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5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" b="52080"/>
          <a:stretch/>
        </p:blipFill>
        <p:spPr>
          <a:xfrm>
            <a:off x="-7620" y="4852601"/>
            <a:ext cx="12200962" cy="2030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90353"/>
            <a:ext cx="9144000" cy="55814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05747"/>
            <a:ext cx="9144000" cy="41775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7007"/>
            <a:ext cx="2181185" cy="737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4" y="443653"/>
            <a:ext cx="2545145" cy="243178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10988040" y="6356350"/>
            <a:ext cx="365760" cy="52699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E43C-BF74-4583-B314-FFA4E76C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3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мка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" b="52080"/>
          <a:stretch/>
        </p:blipFill>
        <p:spPr>
          <a:xfrm>
            <a:off x="-7620" y="4852601"/>
            <a:ext cx="12200962" cy="203074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7007"/>
            <a:ext cx="2181185" cy="737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4" y="443653"/>
            <a:ext cx="2545145" cy="243178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1767840" y="1359500"/>
            <a:ext cx="8656320" cy="4564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988040" y="6356350"/>
            <a:ext cx="365760" cy="52699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E43C-BF74-4583-B314-FFA4E76C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1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" b="52080"/>
          <a:stretch/>
        </p:blipFill>
        <p:spPr>
          <a:xfrm>
            <a:off x="-7620" y="4852601"/>
            <a:ext cx="12200962" cy="20307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329"/>
            <a:ext cx="12192000" cy="449878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7007"/>
            <a:ext cx="2181185" cy="737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4" y="443653"/>
            <a:ext cx="2545145" cy="24317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3440" y="2759876"/>
            <a:ext cx="10538460" cy="55814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Благодарю за внимание!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53440" y="3375270"/>
            <a:ext cx="10538460" cy="81573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Спикер</a:t>
            </a:r>
          </a:p>
          <a:p>
            <a:r>
              <a:rPr lang="ru-RU"/>
              <a:t>Должность спикера</a:t>
            </a:r>
          </a:p>
          <a:p>
            <a:r>
              <a:rPr lang="ru-RU"/>
              <a:t>Контактные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53021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иний">
    <p:bg>
      <p:bgPr>
        <a:gradFill>
          <a:gsLst>
            <a:gs pos="0">
              <a:schemeClr val="bg2"/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0"/>
          <a:stretch/>
        </p:blipFill>
        <p:spPr>
          <a:xfrm>
            <a:off x="0" y="4852601"/>
            <a:ext cx="12193342" cy="202063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3841"/>
            <a:ext cx="2168757" cy="733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5" y="435235"/>
            <a:ext cx="2545144" cy="251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329"/>
            <a:ext cx="12192000" cy="449878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54380" y="2759876"/>
            <a:ext cx="5532120" cy="558141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Тема презентации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54380" y="3375270"/>
            <a:ext cx="5532120" cy="81573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Спикер</a:t>
            </a:r>
          </a:p>
          <a:p>
            <a:r>
              <a:rPr lang="ru-RU"/>
              <a:t>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96377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иний">
    <p:bg>
      <p:bgPr>
        <a:gradFill>
          <a:gsLst>
            <a:gs pos="0">
              <a:schemeClr val="bg2"/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0"/>
          <a:stretch/>
        </p:blipFill>
        <p:spPr>
          <a:xfrm>
            <a:off x="0" y="4852601"/>
            <a:ext cx="12193342" cy="202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90353"/>
            <a:ext cx="9144000" cy="55814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05747"/>
            <a:ext cx="9144000" cy="41775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3841"/>
            <a:ext cx="2168757" cy="733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5" y="435235"/>
            <a:ext cx="2545144" cy="251596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0988040" y="6356350"/>
            <a:ext cx="365760" cy="51689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6E43C-BF74-4583-B314-FFA4E76C8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мка синий">
    <p:bg>
      <p:bgPr>
        <a:gradFill>
          <a:gsLst>
            <a:gs pos="0">
              <a:schemeClr val="bg2"/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0"/>
          <a:stretch/>
        </p:blipFill>
        <p:spPr>
          <a:xfrm>
            <a:off x="0" y="4852601"/>
            <a:ext cx="12193342" cy="202063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3841"/>
            <a:ext cx="2168757" cy="733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5" y="435235"/>
            <a:ext cx="2545144" cy="251596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767840" y="1298540"/>
            <a:ext cx="8656320" cy="45643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88040" y="6356350"/>
            <a:ext cx="365760" cy="51689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6E43C-BF74-4583-B314-FFA4E76C8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9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синий">
    <p:bg>
      <p:bgPr>
        <a:gradFill>
          <a:gsLst>
            <a:gs pos="0">
              <a:schemeClr val="bg2"/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0"/>
          <a:stretch/>
        </p:blipFill>
        <p:spPr>
          <a:xfrm>
            <a:off x="0" y="4852601"/>
            <a:ext cx="12193342" cy="202063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3841"/>
            <a:ext cx="2168757" cy="733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5" y="435235"/>
            <a:ext cx="2545144" cy="251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329"/>
            <a:ext cx="12192000" cy="449878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3440" y="2759876"/>
            <a:ext cx="10538460" cy="55814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Благодарю за внимание!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53440" y="3375270"/>
            <a:ext cx="10538460" cy="81573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Спикер</a:t>
            </a:r>
          </a:p>
          <a:p>
            <a:r>
              <a:rPr lang="ru-RU"/>
              <a:t>Должность спикера</a:t>
            </a:r>
          </a:p>
          <a:p>
            <a:r>
              <a:rPr lang="ru-RU"/>
              <a:t>Контактные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256466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image" Target="../media/image2.png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8913"/>
            <a:ext cx="10515600" cy="78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157743"/>
            <a:ext cx="10515600" cy="217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E43C-BF74-4583-B314-FFA4E76C861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7007"/>
            <a:ext cx="2181185" cy="737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4" y="443653"/>
            <a:ext cx="2545145" cy="2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4" r:id="rId4"/>
    <p:sldLayoutId id="2147483650" r:id="rId5"/>
    <p:sldLayoutId id="2147483652" r:id="rId6"/>
    <p:sldLayoutId id="2147483656" r:id="rId7"/>
    <p:sldLayoutId id="2147483653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380" y="3422816"/>
            <a:ext cx="5532120" cy="558141"/>
          </a:xfrm>
        </p:spPr>
        <p:txBody>
          <a:bodyPr>
            <a:normAutofit fontScale="90000"/>
          </a:bodyPr>
          <a:lstStyle/>
          <a:p>
            <a:r>
              <a:rPr lang="ru-RU" dirty="0"/>
              <a:t>О формировании цифровой экосистемы оказания </a:t>
            </a:r>
            <a:r>
              <a:rPr lang="ru-RU" dirty="0" err="1"/>
              <a:t>госуслуг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 Кузбассе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380" y="4015350"/>
            <a:ext cx="5532120" cy="815730"/>
          </a:xfrm>
        </p:spPr>
        <p:txBody>
          <a:bodyPr>
            <a:normAutofit/>
          </a:bodyPr>
          <a:lstStyle/>
          <a:p>
            <a:r>
              <a:rPr lang="ru-RU" dirty="0"/>
              <a:t>М.В. Садиков</a:t>
            </a:r>
          </a:p>
        </p:txBody>
      </p:sp>
    </p:spTree>
    <p:extLst>
      <p:ext uri="{BB962C8B-B14F-4D97-AF65-F5344CB8AC3E}">
        <p14:creationId xmlns:p14="http://schemas.microsoft.com/office/powerpoint/2010/main" val="36829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32213"/>
            <a:ext cx="9616440" cy="558141"/>
          </a:xfrm>
        </p:spPr>
        <p:txBody>
          <a:bodyPr>
            <a:noAutofit/>
          </a:bodyPr>
          <a:lstStyle/>
          <a:p>
            <a:r>
              <a:rPr lang="ru-RU" sz="2200" dirty="0"/>
              <a:t>Информационные системы оказания </a:t>
            </a:r>
            <a:r>
              <a:rPr lang="ru-RU" sz="2200" dirty="0" err="1"/>
              <a:t>госуслуг</a:t>
            </a:r>
            <a:r>
              <a:rPr lang="ru-RU" sz="2200" dirty="0"/>
              <a:t> в Кузбассе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9640" y="1854286"/>
            <a:ext cx="3954780" cy="417759"/>
          </a:xfrm>
        </p:spPr>
        <p:txBody>
          <a:bodyPr/>
          <a:lstStyle/>
          <a:p>
            <a:r>
              <a:rPr lang="ru-RU" dirty="0"/>
              <a:t>Начало 2020 года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56960" y="1861907"/>
            <a:ext cx="3954780" cy="41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2021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7850" y="239268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МФЦ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4040" y="329946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МЭВ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6420" y="422910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ИС ГМП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62300" y="239268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69920" y="329946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69920" y="424434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00900" y="3101340"/>
            <a:ext cx="1196340" cy="1181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Платформа </a:t>
            </a:r>
            <a:r>
              <a:rPr lang="ru-RU" sz="1400" dirty="0" err="1">
                <a:solidFill>
                  <a:schemeClr val="tx1"/>
                </a:solidFill>
              </a:rPr>
              <a:t>госуслуг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38850" y="239268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МФЦ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54090" y="334518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 МЭВ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54090" y="429006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Модуль</a:t>
            </a:r>
            <a:r>
              <a:rPr lang="ru-RU" sz="1600" dirty="0">
                <a:solidFill>
                  <a:schemeClr val="tx1"/>
                </a:solidFill>
              </a:rPr>
              <a:t> ГМП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759190" y="239268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РПГУ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751570" y="429006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Конст-руктор</a:t>
            </a:r>
            <a:r>
              <a:rPr lang="ru-RU" sz="1400" dirty="0">
                <a:solidFill>
                  <a:schemeClr val="tx1"/>
                </a:solidFill>
              </a:rPr>
              <a:t> ВИС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126980" y="239268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130790" y="335661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126980" y="428244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ВИС…</a:t>
            </a: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>
            <a:off x="6762750" y="2769870"/>
            <a:ext cx="438150" cy="3314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10800000" flipV="1">
            <a:off x="8397240" y="2769870"/>
            <a:ext cx="346710" cy="3314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flipV="1">
            <a:off x="6785610" y="4290060"/>
            <a:ext cx="430530" cy="3695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30" y="4290060"/>
            <a:ext cx="444500" cy="3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 flipH="1">
            <a:off x="6785610" y="3676650"/>
            <a:ext cx="430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859780" y="2232660"/>
            <a:ext cx="3794760" cy="300228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09353"/>
            <a:ext cx="9616440" cy="558141"/>
          </a:xfrm>
        </p:spPr>
        <p:txBody>
          <a:bodyPr>
            <a:noAutofit/>
          </a:bodyPr>
          <a:lstStyle/>
          <a:p>
            <a:r>
              <a:rPr lang="ru-RU" sz="2200" dirty="0"/>
              <a:t>Информационные системы оказания </a:t>
            </a:r>
            <a:r>
              <a:rPr lang="ru-RU" sz="2200" dirty="0" err="1"/>
              <a:t>госуслуг</a:t>
            </a:r>
            <a:r>
              <a:rPr lang="ru-RU" sz="2200" dirty="0"/>
              <a:t> в Кузбассе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71925" y="1645356"/>
            <a:ext cx="3954780" cy="41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Целевое видение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9980" y="3208020"/>
            <a:ext cx="1196340" cy="1181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Платформа </a:t>
            </a:r>
            <a:r>
              <a:rPr lang="ru-RU" sz="1400" dirty="0" err="1">
                <a:solidFill>
                  <a:schemeClr val="tx1"/>
                </a:solidFill>
              </a:rPr>
              <a:t>госуслуг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17520" y="2236469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МФЦ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61460" y="465201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 МЭВ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17520" y="465201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Модуль</a:t>
            </a:r>
            <a:r>
              <a:rPr lang="ru-RU" sz="1600" dirty="0">
                <a:solidFill>
                  <a:schemeClr val="tx1"/>
                </a:solidFill>
              </a:rPr>
              <a:t> ГМП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61460" y="2251709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РПГУ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74520" y="3457575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Конст-руктор</a:t>
            </a:r>
            <a:r>
              <a:rPr lang="ru-RU" sz="1400" dirty="0">
                <a:solidFill>
                  <a:schemeClr val="tx1"/>
                </a:solidFill>
              </a:rPr>
              <a:t> ВИС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85910" y="242697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178290" y="3472815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62100" y="2078355"/>
            <a:ext cx="5349240" cy="35433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32070" y="465201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Модуль про-актив-</a:t>
            </a:r>
            <a:r>
              <a:rPr lang="ru-RU" sz="1200" dirty="0" err="1">
                <a:solidFill>
                  <a:schemeClr val="tx1"/>
                </a:solidFill>
              </a:rPr>
              <a:t>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74520" y="245364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 </a:t>
            </a:r>
            <a:r>
              <a:rPr lang="ru-RU" sz="1200" dirty="0">
                <a:solidFill>
                  <a:schemeClr val="tx1"/>
                </a:solidFill>
              </a:rPr>
              <a:t>РОИВ1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74520" y="445008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 </a:t>
            </a:r>
            <a:r>
              <a:rPr lang="ru-RU" sz="1200" dirty="0">
                <a:solidFill>
                  <a:schemeClr val="tx1"/>
                </a:solidFill>
              </a:rPr>
              <a:t>РОИВ2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70220" y="3409950"/>
            <a:ext cx="902970" cy="88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Профиль </a:t>
            </a:r>
            <a:r>
              <a:rPr lang="ru-RU" sz="1100" dirty="0">
                <a:solidFill>
                  <a:schemeClr val="tx1"/>
                </a:solidFill>
              </a:rPr>
              <a:t>заявителя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338060" y="3358515"/>
            <a:ext cx="948690" cy="952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РСУД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178290" y="4499610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ВИС…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56360" y="1950720"/>
            <a:ext cx="7429500" cy="3794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132070" y="2251709"/>
            <a:ext cx="739140" cy="75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Сервисы</a:t>
            </a:r>
          </a:p>
        </p:txBody>
      </p:sp>
      <p:cxnSp>
        <p:nvCxnSpPr>
          <p:cNvPr id="38" name="Прямая соединительная линия 37"/>
          <p:cNvCxnSpPr>
            <a:endCxn id="31" idx="1"/>
          </p:cNvCxnSpPr>
          <p:nvPr/>
        </p:nvCxnSpPr>
        <p:spPr>
          <a:xfrm>
            <a:off x="4846320" y="3850005"/>
            <a:ext cx="723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473190" y="3850005"/>
            <a:ext cx="8648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286750" y="3842384"/>
            <a:ext cx="891540" cy="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18" idx="1"/>
          </p:cNvCxnSpPr>
          <p:nvPr/>
        </p:nvCxnSpPr>
        <p:spPr>
          <a:xfrm rot="10800000" flipV="1">
            <a:off x="8286750" y="2804160"/>
            <a:ext cx="899160" cy="876300"/>
          </a:xfrm>
          <a:prstGeom prst="bentConnector3">
            <a:avLst>
              <a:gd name="adj1" fmla="val 279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20" idx="1"/>
          </p:cNvCxnSpPr>
          <p:nvPr/>
        </p:nvCxnSpPr>
        <p:spPr>
          <a:xfrm rot="10800000">
            <a:off x="8286750" y="4000500"/>
            <a:ext cx="891540" cy="876300"/>
          </a:xfrm>
          <a:prstGeom prst="bentConnector3">
            <a:avLst>
              <a:gd name="adj1" fmla="val 286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34" idx="1"/>
          </p:cNvCxnSpPr>
          <p:nvPr/>
        </p:nvCxnSpPr>
        <p:spPr>
          <a:xfrm>
            <a:off x="4800600" y="2628899"/>
            <a:ext cx="331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Соединительная линия уступом 2048"/>
          <p:cNvCxnSpPr>
            <a:stCxn id="34" idx="3"/>
          </p:cNvCxnSpPr>
          <p:nvPr/>
        </p:nvCxnSpPr>
        <p:spPr>
          <a:xfrm>
            <a:off x="5871210" y="2628899"/>
            <a:ext cx="150495" cy="78105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единительная линия 2051"/>
          <p:cNvCxnSpPr>
            <a:endCxn id="27" idx="1"/>
          </p:cNvCxnSpPr>
          <p:nvPr/>
        </p:nvCxnSpPr>
        <p:spPr>
          <a:xfrm>
            <a:off x="4800600" y="5029200"/>
            <a:ext cx="331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Соединительная линия уступом 2053"/>
          <p:cNvCxnSpPr>
            <a:stCxn id="31" idx="2"/>
          </p:cNvCxnSpPr>
          <p:nvPr/>
        </p:nvCxnSpPr>
        <p:spPr>
          <a:xfrm rot="5400000">
            <a:off x="5576888" y="4584383"/>
            <a:ext cx="739140" cy="150495"/>
          </a:xfrm>
          <a:prstGeom prst="bentConnector3">
            <a:avLst>
              <a:gd name="adj1" fmla="val 1005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>
            <a:stCxn id="17" idx="3"/>
          </p:cNvCxnSpPr>
          <p:nvPr/>
        </p:nvCxnSpPr>
        <p:spPr>
          <a:xfrm>
            <a:off x="2613660" y="3834765"/>
            <a:ext cx="1036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единительная линия 2059"/>
          <p:cNvCxnSpPr>
            <a:stCxn id="29" idx="2"/>
            <a:endCxn id="17" idx="0"/>
          </p:cNvCxnSpPr>
          <p:nvPr/>
        </p:nvCxnSpPr>
        <p:spPr>
          <a:xfrm>
            <a:off x="2244090" y="3208020"/>
            <a:ext cx="0" cy="249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единительная линия 2061"/>
          <p:cNvCxnSpPr>
            <a:stCxn id="17" idx="2"/>
            <a:endCxn id="30" idx="0"/>
          </p:cNvCxnSpPr>
          <p:nvPr/>
        </p:nvCxnSpPr>
        <p:spPr>
          <a:xfrm>
            <a:off x="2244090" y="4211955"/>
            <a:ext cx="0" cy="23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Соединительная линия уступом 2063"/>
          <p:cNvCxnSpPr/>
          <p:nvPr/>
        </p:nvCxnSpPr>
        <p:spPr>
          <a:xfrm flipV="1">
            <a:off x="2613660" y="4000500"/>
            <a:ext cx="1036320" cy="826770"/>
          </a:xfrm>
          <a:prstGeom prst="bentConnector3">
            <a:avLst>
              <a:gd name="adj1" fmla="val 154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Соединительная линия уступом 2066"/>
          <p:cNvCxnSpPr/>
          <p:nvPr/>
        </p:nvCxnSpPr>
        <p:spPr>
          <a:xfrm>
            <a:off x="2613660" y="2830830"/>
            <a:ext cx="1036320" cy="849630"/>
          </a:xfrm>
          <a:prstGeom prst="bentConnector3">
            <a:avLst>
              <a:gd name="adj1" fmla="val 161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Соединительная линия уступом 2069"/>
          <p:cNvCxnSpPr/>
          <p:nvPr/>
        </p:nvCxnSpPr>
        <p:spPr>
          <a:xfrm rot="16200000" flipH="1">
            <a:off x="2983230" y="3394709"/>
            <a:ext cx="1070611" cy="2628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Соединительная линия уступом 2071"/>
          <p:cNvCxnSpPr/>
          <p:nvPr/>
        </p:nvCxnSpPr>
        <p:spPr>
          <a:xfrm rot="5400000" flipH="1" flipV="1">
            <a:off x="3298508" y="4300538"/>
            <a:ext cx="440055" cy="262890"/>
          </a:xfrm>
          <a:prstGeom prst="bentConnector3">
            <a:avLst>
              <a:gd name="adj1" fmla="val 1140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Соединительная линия уступом 2074"/>
          <p:cNvCxnSpPr>
            <a:endCxn id="12" idx="0"/>
          </p:cNvCxnSpPr>
          <p:nvPr/>
        </p:nvCxnSpPr>
        <p:spPr>
          <a:xfrm rot="5400000">
            <a:off x="4238625" y="3015614"/>
            <a:ext cx="201931" cy="1828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Соединительная линия уступом 2076"/>
          <p:cNvCxnSpPr>
            <a:stCxn id="14" idx="0"/>
          </p:cNvCxnSpPr>
          <p:nvPr/>
        </p:nvCxnSpPr>
        <p:spPr>
          <a:xfrm rot="16200000" flipV="1">
            <a:off x="4208145" y="4429125"/>
            <a:ext cx="262890" cy="1828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760" y="1170313"/>
            <a:ext cx="9144000" cy="558141"/>
          </a:xfrm>
        </p:spPr>
        <p:txBody>
          <a:bodyPr>
            <a:normAutofit/>
          </a:bodyPr>
          <a:lstStyle/>
          <a:p>
            <a:r>
              <a:rPr lang="ru-RU" sz="2200" dirty="0"/>
              <a:t>Региональный профиль заявителя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935" y="3599267"/>
            <a:ext cx="9144000" cy="417759"/>
          </a:xfrm>
        </p:spPr>
        <p:txBody>
          <a:bodyPr/>
          <a:lstStyle/>
          <a:p>
            <a:r>
              <a:rPr lang="ru-RU" dirty="0"/>
              <a:t>Возможности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7274" y="1824990"/>
            <a:ext cx="2219325" cy="3390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Профиль заявителя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0222" y="2362200"/>
            <a:ext cx="2219325" cy="9258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</a:rPr>
              <a:t>Реестр данных</a:t>
            </a:r>
            <a:endParaRPr lang="ru-RU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Реестр заявителей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Сбор, обогащение и верификация данных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7273" y="2358390"/>
            <a:ext cx="2219325" cy="9258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</a:rPr>
              <a:t>Реестр документов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Хранение документов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Управление документами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6689" y="2358390"/>
            <a:ext cx="2219325" cy="9258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</a:rPr>
              <a:t>Личный кабинет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Управление доступом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Просмотр и изменение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Дополнительные сервисы</a:t>
            </a:r>
          </a:p>
        </p:txBody>
      </p:sp>
      <p:cxnSp>
        <p:nvCxnSpPr>
          <p:cNvPr id="9" name="Прямая соединительная линия 8"/>
          <p:cNvCxnSpPr>
            <a:stCxn id="7" idx="0"/>
            <a:endCxn id="5" idx="2"/>
          </p:cNvCxnSpPr>
          <p:nvPr/>
        </p:nvCxnSpPr>
        <p:spPr>
          <a:xfrm flipV="1">
            <a:off x="5976936" y="2164080"/>
            <a:ext cx="1" cy="19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endCxn id="6" idx="0"/>
          </p:cNvCxnSpPr>
          <p:nvPr/>
        </p:nvCxnSpPr>
        <p:spPr>
          <a:xfrm rot="10800000" flipV="1">
            <a:off x="2929886" y="2164080"/>
            <a:ext cx="1937389" cy="19812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7086599" y="2164080"/>
            <a:ext cx="1905001" cy="194310"/>
          </a:xfrm>
          <a:prstGeom prst="bentConnector3">
            <a:avLst>
              <a:gd name="adj1" fmla="val 1004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с одним вырезанным углом 16"/>
          <p:cNvSpPr/>
          <p:nvPr/>
        </p:nvSpPr>
        <p:spPr>
          <a:xfrm>
            <a:off x="758190" y="4305300"/>
            <a:ext cx="1207770" cy="815340"/>
          </a:xfrm>
          <a:prstGeom prst="snip1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</a:rPr>
              <a:t>Телеграм</a:t>
            </a:r>
            <a:r>
              <a:rPr lang="ru-RU" sz="1100" dirty="0">
                <a:solidFill>
                  <a:schemeClr val="tx1"/>
                </a:solidFill>
              </a:rPr>
              <a:t>-бот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(доступ к сервисам ЦП)</a:t>
            </a: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2325999" y="4305300"/>
            <a:ext cx="1207770" cy="815340"/>
          </a:xfrm>
          <a:prstGeom prst="snip1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</a:rPr>
              <a:t>Суперсервисы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3898580" y="4305300"/>
            <a:ext cx="1163957" cy="815340"/>
          </a:xfrm>
          <a:prstGeom prst="snip1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Социальные сервисы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 проекты</a:t>
            </a:r>
          </a:p>
        </p:txBody>
      </p:sp>
      <p:sp>
        <p:nvSpPr>
          <p:cNvPr id="21" name="Прямоугольник с одним вырезанным углом 20"/>
          <p:cNvSpPr/>
          <p:nvPr/>
        </p:nvSpPr>
        <p:spPr>
          <a:xfrm>
            <a:off x="5479729" y="4305300"/>
            <a:ext cx="1180149" cy="815340"/>
          </a:xfrm>
          <a:prstGeom prst="snip1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</a:rPr>
              <a:t>Проактивные</a:t>
            </a:r>
            <a:r>
              <a:rPr lang="ru-RU" sz="1100" dirty="0">
                <a:solidFill>
                  <a:schemeClr val="tx1"/>
                </a:solidFill>
              </a:rPr>
              <a:t> услуги</a:t>
            </a: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7078977" y="4305300"/>
            <a:ext cx="1167765" cy="815340"/>
          </a:xfrm>
          <a:prstGeom prst="snip1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</a:rPr>
              <a:t>Таргетиро</a:t>
            </a:r>
            <a:r>
              <a:rPr lang="ru-RU" sz="1100" dirty="0">
                <a:solidFill>
                  <a:schemeClr val="tx1"/>
                </a:solidFill>
              </a:rPr>
              <a:t>-ванные уведомления</a:t>
            </a:r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8677275" y="4305300"/>
            <a:ext cx="1205865" cy="815340"/>
          </a:xfrm>
          <a:prstGeom prst="snip1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Обезличенная массовая аналитика</a:t>
            </a:r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10300335" y="4305300"/>
            <a:ext cx="1205865" cy="815340"/>
          </a:xfrm>
          <a:prstGeom prst="snip1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836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09353"/>
            <a:ext cx="9616440" cy="558141"/>
          </a:xfrm>
        </p:spPr>
        <p:txBody>
          <a:bodyPr>
            <a:noAutofit/>
          </a:bodyPr>
          <a:lstStyle/>
          <a:p>
            <a:r>
              <a:rPr lang="ru-RU" sz="2200" dirty="0" err="1"/>
              <a:t>Госуслуги</a:t>
            </a:r>
            <a:r>
              <a:rPr lang="ru-RU" sz="2200" dirty="0"/>
              <a:t>: проще для жителей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08120" y="1758315"/>
            <a:ext cx="4191000" cy="41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/>
              <a:t>Задачи: что делаем для заявителей?</a:t>
            </a: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1351597" y="2320290"/>
            <a:ext cx="2954655" cy="417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Интеллектуальные помощники</a:t>
            </a:r>
          </a:p>
        </p:txBody>
      </p:sp>
      <p:pic>
        <p:nvPicPr>
          <p:cNvPr id="5122" name="Picture 2" descr="https://catherineasquithgallery.com/uploads/posts/2021-02/1612514742_57-p-galochka-na-serom-fone-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" y="2237034"/>
            <a:ext cx="403860" cy="4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одзаголовок 2"/>
          <p:cNvSpPr txBox="1">
            <a:spLocks/>
          </p:cNvSpPr>
          <p:nvPr/>
        </p:nvSpPr>
        <p:spPr>
          <a:xfrm>
            <a:off x="4780597" y="2320290"/>
            <a:ext cx="6093143" cy="417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Сопровождение пользовательского пути в рамках </a:t>
            </a:r>
            <a:br>
              <a:rPr lang="ru-RU" dirty="0"/>
            </a:br>
            <a:r>
              <a:rPr lang="ru-RU" dirty="0"/>
              <a:t>жизненной ситуации</a:t>
            </a: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1351595" y="3684270"/>
            <a:ext cx="2954655" cy="417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Дополнительные каналы взаимодействия</a:t>
            </a:r>
          </a:p>
        </p:txBody>
      </p:sp>
      <p:sp>
        <p:nvSpPr>
          <p:cNvPr id="43" name="Подзаголовок 2"/>
          <p:cNvSpPr txBox="1">
            <a:spLocks/>
          </p:cNvSpPr>
          <p:nvPr/>
        </p:nvSpPr>
        <p:spPr>
          <a:xfrm>
            <a:off x="1351597" y="2961498"/>
            <a:ext cx="2954655" cy="41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err="1"/>
              <a:t>Проактивность</a:t>
            </a:r>
            <a:endParaRPr lang="ru-RU" sz="1500" dirty="0"/>
          </a:p>
        </p:txBody>
      </p:sp>
      <p:pic>
        <p:nvPicPr>
          <p:cNvPr id="45" name="Picture 2" descr="https://catherineasquithgallery.com/uploads/posts/2021-02/1612514742_57-p-galochka-na-serom-fone-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" y="2915214"/>
            <a:ext cx="403860" cy="4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одзаголовок 2"/>
          <p:cNvSpPr txBox="1">
            <a:spLocks/>
          </p:cNvSpPr>
          <p:nvPr/>
        </p:nvSpPr>
        <p:spPr>
          <a:xfrm>
            <a:off x="4780597" y="2961498"/>
            <a:ext cx="6093143" cy="49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/>
              <a:t>Информируем. Помогаем подать запрос, готовим результат </a:t>
            </a:r>
            <a:br>
              <a:rPr lang="ru-RU" sz="1500" dirty="0"/>
            </a:br>
            <a:r>
              <a:rPr lang="ru-RU" sz="1500" dirty="0"/>
              <a:t>(где возможно)</a:t>
            </a:r>
          </a:p>
        </p:txBody>
      </p:sp>
      <p:pic>
        <p:nvPicPr>
          <p:cNvPr id="47" name="Picture 2" descr="https://catherineasquithgallery.com/uploads/posts/2021-02/1612514742_57-p-galochka-na-serom-fone-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684270"/>
            <a:ext cx="403860" cy="4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одзаголовок 2"/>
          <p:cNvSpPr txBox="1">
            <a:spLocks/>
          </p:cNvSpPr>
          <p:nvPr/>
        </p:nvSpPr>
        <p:spPr>
          <a:xfrm>
            <a:off x="4780597" y="3649980"/>
            <a:ext cx="6093143" cy="716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err="1"/>
              <a:t>Телеграм</a:t>
            </a:r>
            <a:r>
              <a:rPr lang="ru-RU" sz="1500" dirty="0"/>
              <a:t>-бот для доступа к основным возможностям. </a:t>
            </a:r>
            <a:br>
              <a:rPr lang="ru-RU" sz="1500" dirty="0"/>
            </a:br>
            <a:r>
              <a:rPr lang="en-US" sz="1500" dirty="0"/>
              <a:t>Push</a:t>
            </a:r>
            <a:r>
              <a:rPr lang="ru-RU" sz="1500" dirty="0"/>
              <a:t>-уведомления в мобильном приложении в рамках </a:t>
            </a:r>
            <a:r>
              <a:rPr lang="ru-RU" sz="1500" dirty="0" err="1"/>
              <a:t>проактивности</a:t>
            </a:r>
            <a:endParaRPr lang="ru-RU" sz="1500" dirty="0"/>
          </a:p>
        </p:txBody>
      </p:sp>
      <p:sp>
        <p:nvSpPr>
          <p:cNvPr id="49" name="Подзаголовок 2"/>
          <p:cNvSpPr txBox="1">
            <a:spLocks/>
          </p:cNvSpPr>
          <p:nvPr/>
        </p:nvSpPr>
        <p:spPr>
          <a:xfrm>
            <a:off x="1351597" y="4522470"/>
            <a:ext cx="2954655" cy="41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/>
              <a:t>Сервисы</a:t>
            </a:r>
          </a:p>
        </p:txBody>
      </p:sp>
      <p:pic>
        <p:nvPicPr>
          <p:cNvPr id="50" name="Picture 2" descr="https://catherineasquithgallery.com/uploads/posts/2021-02/1612514742_57-p-galochka-na-serom-fone-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485498"/>
            <a:ext cx="403860" cy="4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одзаголовок 2"/>
          <p:cNvSpPr txBox="1">
            <a:spLocks/>
          </p:cNvSpPr>
          <p:nvPr/>
        </p:nvSpPr>
        <p:spPr>
          <a:xfrm>
            <a:off x="4780597" y="4496928"/>
            <a:ext cx="6093143" cy="111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Сервисы, не являющиеся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госуслугами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: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/>
                <a:ea typeface="Calibri"/>
                <a:cs typeface="Times New Roman"/>
              </a:rPr>
              <a:t>Социальные приложения;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/>
                <a:ea typeface="Calibri"/>
                <a:cs typeface="Times New Roman"/>
              </a:rPr>
              <a:t>Единая заявка на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тех.присоединение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;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/>
                <a:ea typeface="Calibri"/>
                <a:cs typeface="Times New Roman"/>
              </a:rPr>
              <a:t>Хранение документов в личном хранилище;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>…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26280" y="2282754"/>
            <a:ext cx="0" cy="403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526280" y="3000939"/>
            <a:ext cx="0" cy="403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26280" y="3691219"/>
            <a:ext cx="0" cy="5988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26280" y="4541977"/>
            <a:ext cx="0" cy="10663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09353"/>
            <a:ext cx="9616440" cy="558141"/>
          </a:xfrm>
        </p:spPr>
        <p:txBody>
          <a:bodyPr>
            <a:noAutofit/>
          </a:bodyPr>
          <a:lstStyle/>
          <a:p>
            <a:r>
              <a:rPr lang="ru-RU" sz="2200" dirty="0" err="1"/>
              <a:t>Госуслуги</a:t>
            </a:r>
            <a:r>
              <a:rPr lang="ru-RU" sz="2200" dirty="0"/>
              <a:t>: проще для специалистов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817620" y="1758315"/>
            <a:ext cx="4549140" cy="41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/>
              <a:t>Задачи: что делаем для специалистов?</a:t>
            </a: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1351597" y="2320290"/>
            <a:ext cx="2954655" cy="417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Безбумажное делопроизводство</a:t>
            </a:r>
          </a:p>
        </p:txBody>
      </p:sp>
      <p:pic>
        <p:nvPicPr>
          <p:cNvPr id="5122" name="Picture 2" descr="https://catherineasquithgallery.com/uploads/posts/2021-02/1612514742_57-p-galochka-na-serom-fone-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" y="2237034"/>
            <a:ext cx="403860" cy="4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одзаголовок 2"/>
          <p:cNvSpPr txBox="1">
            <a:spLocks/>
          </p:cNvSpPr>
          <p:nvPr/>
        </p:nvSpPr>
        <p:spPr>
          <a:xfrm>
            <a:off x="4780597" y="2320290"/>
            <a:ext cx="6093143" cy="417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Сопровождение всех этапов предоставления услуги. </a:t>
            </a:r>
            <a:br>
              <a:rPr lang="ru-RU" dirty="0"/>
            </a:br>
            <a:r>
              <a:rPr lang="ru-RU" dirty="0"/>
              <a:t>Ведение электронных реестров</a:t>
            </a: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1351595" y="3684270"/>
            <a:ext cx="2954655" cy="41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err="1"/>
              <a:t>Автомежведы</a:t>
            </a:r>
            <a:endParaRPr lang="ru-RU" sz="1500" dirty="0"/>
          </a:p>
        </p:txBody>
      </p:sp>
      <p:sp>
        <p:nvSpPr>
          <p:cNvPr id="43" name="Подзаголовок 2"/>
          <p:cNvSpPr txBox="1">
            <a:spLocks/>
          </p:cNvSpPr>
          <p:nvPr/>
        </p:nvSpPr>
        <p:spPr>
          <a:xfrm>
            <a:off x="1351597" y="2961498"/>
            <a:ext cx="2954655" cy="41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err="1"/>
              <a:t>Автотесты</a:t>
            </a:r>
            <a:endParaRPr lang="ru-RU" sz="1500" dirty="0"/>
          </a:p>
        </p:txBody>
      </p:sp>
      <p:pic>
        <p:nvPicPr>
          <p:cNvPr id="45" name="Picture 2" descr="https://catherineasquithgallery.com/uploads/posts/2021-02/1612514742_57-p-galochka-na-serom-fone-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" y="2915214"/>
            <a:ext cx="403860" cy="4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одзаголовок 2"/>
          <p:cNvSpPr txBox="1">
            <a:spLocks/>
          </p:cNvSpPr>
          <p:nvPr/>
        </p:nvSpPr>
        <p:spPr>
          <a:xfrm>
            <a:off x="4780597" y="2961498"/>
            <a:ext cx="6093143" cy="49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/>
              <a:t>Автоматический запуск и проверка корректности </a:t>
            </a:r>
            <a:br>
              <a:rPr lang="ru-RU" sz="1500" dirty="0"/>
            </a:br>
            <a:r>
              <a:rPr lang="ru-RU" sz="1500" dirty="0"/>
              <a:t>и работоспособности услуг (по расписанию)</a:t>
            </a:r>
          </a:p>
        </p:txBody>
      </p:sp>
      <p:pic>
        <p:nvPicPr>
          <p:cNvPr id="47" name="Picture 2" descr="https://catherineasquithgallery.com/uploads/posts/2021-02/1612514742_57-p-galochka-na-serom-fone-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684270"/>
            <a:ext cx="403860" cy="4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одзаголовок 2"/>
          <p:cNvSpPr txBox="1">
            <a:spLocks/>
          </p:cNvSpPr>
          <p:nvPr/>
        </p:nvSpPr>
        <p:spPr>
          <a:xfrm>
            <a:off x="4780597" y="3649980"/>
            <a:ext cx="6093143" cy="617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/>
              <a:t>Автоматическое направление межведомственных запросов </a:t>
            </a:r>
            <a:br>
              <a:rPr lang="ru-RU" sz="1500" dirty="0"/>
            </a:br>
            <a:r>
              <a:rPr lang="ru-RU" sz="1500" dirty="0"/>
              <a:t>по услуге</a:t>
            </a:r>
          </a:p>
        </p:txBody>
      </p:sp>
      <p:sp>
        <p:nvSpPr>
          <p:cNvPr id="49" name="Подзаголовок 2"/>
          <p:cNvSpPr txBox="1">
            <a:spLocks/>
          </p:cNvSpPr>
          <p:nvPr/>
        </p:nvSpPr>
        <p:spPr>
          <a:xfrm>
            <a:off x="1351597" y="4491990"/>
            <a:ext cx="2954655" cy="41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/>
              <a:t>Поддержка принятия решений</a:t>
            </a:r>
          </a:p>
        </p:txBody>
      </p:sp>
      <p:pic>
        <p:nvPicPr>
          <p:cNvPr id="50" name="Picture 2" descr="https://catherineasquithgallery.com/uploads/posts/2021-02/1612514742_57-p-galochka-na-serom-fone-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455018"/>
            <a:ext cx="403860" cy="4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одзаголовок 2"/>
          <p:cNvSpPr txBox="1">
            <a:spLocks/>
          </p:cNvSpPr>
          <p:nvPr/>
        </p:nvSpPr>
        <p:spPr>
          <a:xfrm>
            <a:off x="4780597" y="4466448"/>
            <a:ext cx="6093143" cy="578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Формирование проекта решения по шаблонам </a:t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>на основе критериев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26280" y="2282754"/>
            <a:ext cx="0" cy="403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526280" y="3000939"/>
            <a:ext cx="0" cy="403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26280" y="3691219"/>
            <a:ext cx="0" cy="410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26280" y="4511497"/>
            <a:ext cx="0" cy="398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М.В. Садиков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7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ITD">
      <a:dk1>
        <a:sysClr val="windowText" lastClr="000000"/>
      </a:dk1>
      <a:lt1>
        <a:sysClr val="window" lastClr="FFFFFF"/>
      </a:lt1>
      <a:dk2>
        <a:srgbClr val="14387F"/>
      </a:dk2>
      <a:lt2>
        <a:srgbClr val="0069B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226</Words>
  <Application>Microsoft Office PowerPoint</Application>
  <PresentationFormat>Широкоэкранный</PresentationFormat>
  <Paragraphs>83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 формировании цифровой экосистемы оказания госуслуг  в Кузбассе</vt:lpstr>
      <vt:lpstr>Информационные системы оказания госуслуг в Кузбассе</vt:lpstr>
      <vt:lpstr>Информационные системы оказания госуслуг в Кузбассе</vt:lpstr>
      <vt:lpstr>Региональный профиль заявителя</vt:lpstr>
      <vt:lpstr>Госуслуги: проще для жителей</vt:lpstr>
      <vt:lpstr>Госуслуги: проще для специалистов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Максим Максим</cp:lastModifiedBy>
  <cp:revision>37</cp:revision>
  <dcterms:created xsi:type="dcterms:W3CDTF">2021-11-15T16:56:55Z</dcterms:created>
  <dcterms:modified xsi:type="dcterms:W3CDTF">2021-11-17T08:43:22Z</dcterms:modified>
</cp:coreProperties>
</file>