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10"/>
  </p:notesMasterIdLst>
  <p:sldIdLst>
    <p:sldId id="260" r:id="rId4"/>
    <p:sldId id="257" r:id="rId5"/>
    <p:sldId id="267" r:id="rId6"/>
    <p:sldId id="263" r:id="rId7"/>
    <p:sldId id="266" r:id="rId8"/>
    <p:sldId id="268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E26"/>
    <a:srgbClr val="EE1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F8F7-57C3-464B-BB6D-119CD9D83F21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508DD-4C9A-4142-BC4A-D0CFCB17F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8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8163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84BBB-00C0-3440-B83A-FD7821342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0E2698-CFB4-5348-82D6-2C8B43CC18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22542254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19358F5-8169-644A-8D56-1F7CE8658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D876CB-863A-4046-AF0D-B77DC7D5D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051175"/>
            <a:ext cx="7632700" cy="3058680"/>
          </a:xfrm>
          <a:prstGeom prst="rect">
            <a:avLst/>
          </a:prstGeom>
        </p:spPr>
        <p:txBody>
          <a:bodyPr/>
          <a:lstStyle>
            <a:lvl1pPr>
              <a:defRPr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CB07-EAEC-5B4F-A86E-7F459C01A01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73157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9A3D-6358-4156-B55C-7E8AEEA98B30}" type="datetime1">
              <a:rPr lang="en-US" smtClean="0"/>
              <a:t>3/11/2022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4B16-F960-43F9-9994-951F9ED82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EB41-B089-4AEB-813B-EB7B875DC216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8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34EA-AC11-4832-9DBB-9F53D93D04D2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6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B2BC-74E9-4CA7-BB9E-4CF292FA79A3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66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AADD-3232-4A06-8AA4-E2D445A445C7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975D-2EF3-4519-88D7-4FE13C505C19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B766-B513-414E-BFDF-06286381DE1B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FC2-6DD4-42E9-BE05-F32A177753B7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4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523E-A772-40C0-9640-4C16BF5EC4AD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E0695E-B8B4-BB41-B1AA-0922B91ECB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D5823A5-9DC9-FC47-A61D-B973DFF43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B032B-5FFB-A04A-A4E6-95883F5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A0D5D-4B71-E94B-AD62-BDD256CD99A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9630386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F126-1554-49A5-94BB-F11EA6DC3E67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38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5FD7-4689-4666-B975-35E7FCF4CD73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26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FC3F-72A3-4EE2-A45E-B85FA0411A5A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82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816350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84BBB-00C0-3440-B83A-FD7821342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0E2698-CFB4-5348-82D6-2C8B43CC18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143630404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5E0695E-B8B4-BB41-B1AA-0922B91ECB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D5823A5-9DC9-FC47-A61D-B973DFF43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8B032B-5FFB-A04A-A4E6-95883F53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A0D5D-4B71-E94B-AD62-BDD256CD99A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92577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6716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57FDAA5-7831-2B46-B38B-A80F0EE48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C460590-BBFC-EA43-930E-F3DE8442A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380595030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5"/>
            <a:ext cx="7632700" cy="421957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6C3205-F04C-8444-9090-77E3017FF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815328-AB68-BC48-85AB-6D766634E1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01ED-A304-3246-A8D2-A3604BEC9B9A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726833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65CD49-A430-584B-BF5D-7539BA2AA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2" r="16067" b="2660"/>
          <a:stretch/>
        </p:blipFill>
        <p:spPr>
          <a:xfrm>
            <a:off x="0" y="0"/>
            <a:ext cx="1219015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ADE8B3-2EB0-5342-867A-941B7C6D395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9A79C8C-5B35-984D-A8C3-21075CC8C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7B6C43-2E54-2C43-B85D-F8D4572F4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2EAF83E-89DC-9747-97CB-9B58541E8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EBCFB9-5B44-3849-847A-66372F12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653D6-D01A-2349-9D17-6471B7641A8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744107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2C68A59-915C-C746-A9EB-2E72F8860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750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742717-004D-BA49-A7A2-3FF95BE61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BECC96E-6B06-0648-A582-7E4B6D11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83C7AB-77F0-8449-A5CB-E1758F73FA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37E815-4A49-844D-A2D2-2587ACEDB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949FA-972F-5640-88C2-05D3A30BFCD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239590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A277EA-494A-BB4D-B723-B2AC3DF22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7" t="15620" r="3595" b="1440"/>
          <a:stretch/>
        </p:blipFill>
        <p:spPr>
          <a:xfrm flipH="1"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0C1DD4-A45D-904F-917C-A8DD60875C2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41B2DA-46F1-3244-A7F7-B9B6E9B74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D1318C6-5899-AD45-99F8-52A2B38E44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C7D635-1956-A44F-B408-01DCEDA43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D8B7-A065-4E48-B23A-60286AA061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55168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36716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57FDAA5-7831-2B46-B38B-A80F0EE48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C460590-BBFC-EA43-930E-F3DE8442A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53258072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1A49A2-612F-EF49-8144-382A1B7E3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9" b="4984"/>
          <a:stretch/>
        </p:blipFill>
        <p:spPr>
          <a:xfrm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02943-B210-B24A-A595-1E83B10FB694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40C888-BAA9-3940-BC63-297EC19C5D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F80F6E8-3D18-7649-B659-5DA1A044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95C536-172A-E241-8F9A-A63204AC1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54CCD3-4479-BD47-994D-B454BBC68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2C07B-A6E2-2E4D-8910-A352543DECBF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4201454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19358F5-8169-644A-8D56-1F7CE8658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D876CB-863A-4046-AF0D-B77DC7D5D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051175"/>
            <a:ext cx="7632700" cy="3058680"/>
          </a:xfrm>
          <a:prstGeom prst="rect">
            <a:avLst/>
          </a:prstGeom>
        </p:spPr>
        <p:txBody>
          <a:bodyPr/>
          <a:lstStyle>
            <a:lvl1pPr>
              <a:defRPr b="1" i="0" spc="0" baseline="0">
                <a:ln>
                  <a:noFill/>
                </a:ln>
                <a:solidFill>
                  <a:schemeClr val="bg1"/>
                </a:solidFill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CB07-EAEC-5B4F-A86E-7F459C01A01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25706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3A82-A35F-9C45-A832-50098C975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5"/>
            <a:ext cx="7632700" cy="4219575"/>
          </a:xfrm>
          <a:prstGeom prst="rect">
            <a:avLst/>
          </a:prstGeom>
        </p:spPr>
        <p:txBody>
          <a:bodyPr anchor="b"/>
          <a:lstStyle>
            <a:lvl1pPr>
              <a:lnSpc>
                <a:spcPts val="5000"/>
              </a:lnSpc>
              <a:defRPr sz="5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AMET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56C3205-F04C-8444-9090-77E3017FFC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815328-AB68-BC48-85AB-6D766634E1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501ED-A304-3246-A8D2-A3604BEC9B9A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31463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65CD49-A430-584B-BF5D-7539BA2AA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2" r="16067" b="2660"/>
          <a:stretch/>
        </p:blipFill>
        <p:spPr>
          <a:xfrm>
            <a:off x="0" y="0"/>
            <a:ext cx="1219015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ADE8B3-2EB0-5342-867A-941B7C6D395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9A79C8C-5B35-984D-A8C3-21075CC8C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67B6C43-2E54-2C43-B85D-F8D4572F4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2EAF83E-89DC-9747-97CB-9B58541E8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6EBCFB9-5B44-3849-847A-66372F12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653D6-D01A-2349-9D17-6471B7641A8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26315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2C68A59-915C-C746-A9EB-2E72F8860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7503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742717-004D-BA49-A7A2-3FF95BE61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BECC96E-6B06-0648-A582-7E4B6D110A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683C7AB-77F0-8449-A5CB-E1758F73FA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37E815-4A49-844D-A2D2-2587ACEDB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949FA-972F-5640-88C2-05D3A30BFCDB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87503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A277EA-494A-BB4D-B723-B2AC3DF22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7" t="15620" r="3595" b="1440"/>
          <a:stretch/>
        </p:blipFill>
        <p:spPr>
          <a:xfrm flipH="1"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0C1DD4-A45D-904F-917C-A8DD60875C26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2F5FCD-102C-A54E-8B2F-36359BE3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B41B2DA-46F1-3244-A7F7-B9B6E9B74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D1318C6-5899-AD45-99F8-52A2B38E44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4C7D635-1956-A44F-B408-01DCEDA43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D8B7-A065-4E48-B23A-60286AA061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438641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art p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1A49A2-612F-EF49-8144-382A1B7E3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9" b="4984"/>
          <a:stretch/>
        </p:blipFill>
        <p:spPr>
          <a:xfrm>
            <a:off x="-19050" y="0"/>
            <a:ext cx="12230100" cy="6877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102943-B210-B24A-A595-1E83B10FB694}"/>
              </a:ext>
            </a:extLst>
          </p:cNvPr>
          <p:cNvSpPr/>
          <p:nvPr userDrawn="1"/>
        </p:nvSpPr>
        <p:spPr>
          <a:xfrm>
            <a:off x="-19050" y="4564063"/>
            <a:ext cx="12230100" cy="231298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2" y="613052"/>
            <a:ext cx="4644000" cy="68665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40C888-BAA9-3940-BC63-297EC19C5D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F80F6E8-3D18-7649-B659-5DA1A04481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5458" y="3592891"/>
            <a:ext cx="2677319" cy="1054100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495C536-172A-E241-8F9A-A63204AC1C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5458" y="4762500"/>
            <a:ext cx="2677319" cy="341691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19 апреля 2019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E54CCD3-4479-BD47-994D-B454BBC68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1520826"/>
            <a:ext cx="7632700" cy="4353201"/>
          </a:xfrm>
          <a:prstGeom prst="rect">
            <a:avLst/>
          </a:prstGeom>
        </p:spPr>
        <p:txBody>
          <a:bodyPr anchor="b"/>
          <a:lstStyle>
            <a:lvl1pPr>
              <a:lnSpc>
                <a:spcPts val="7000"/>
              </a:lnSpc>
              <a:defRPr sz="7000" b="1" i="0" spc="0" baseline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</a:t>
            </a:r>
            <a:r>
              <a:rPr lang="ru-RU" dirty="0"/>
              <a:t> </a:t>
            </a:r>
            <a:r>
              <a:rPr lang="en-US" dirty="0"/>
              <a:t>IPSUM DOLOR SIT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E2C07B-A6E2-2E4D-8910-A352543DECBF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69300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DD876CB-863A-4046-AF0D-B77DC7D5D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300" y="3051175"/>
            <a:ext cx="7632700" cy="2324100"/>
          </a:xfrm>
          <a:prstGeom prst="rect">
            <a:avLst/>
          </a:prstGeom>
        </p:spPr>
        <p:txBody>
          <a:bodyPr/>
          <a:lstStyle>
            <a:lvl1pPr>
              <a:defRPr b="1" i="0" spc="0" baseline="0">
                <a:ln>
                  <a:noFill/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STYLE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" y="613052"/>
            <a:ext cx="4644300" cy="68701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19358F5-8169-644A-8D56-1F7CE8658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44E29-DE3A-AB40-BC91-53FD8B93D625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32642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4.xml"/><Relationship Id="rId16" Type="http://schemas.openxmlformats.org/officeDocument/2006/relationships/image" Target="NUL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Слайд think-cell" r:id="rId15" imgW="353" imgH="318" progId="TCLayout.ActiveDocument.1">
                  <p:embed/>
                </p:oleObj>
              </mc:Choice>
              <mc:Fallback>
                <p:oleObj name="Слайд think-cell" r:id="rId15" imgW="353" imgH="31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3F342EA3-ECC8-6944-8742-327940920E2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749300" y="764382"/>
            <a:ext cx="7632700" cy="457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50800" tIns="50800" rIns="50800" bIns="50800" anchor="b">
            <a:noAutofit/>
          </a:bodyPr>
          <a:lstStyle/>
          <a:p>
            <a:r>
              <a:rPr lang="en-US" dirty="0"/>
              <a:t>LOREM IPSUM DOLOR 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588F-C887-704A-A845-46DD2AA76E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16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3" orient="horz" pos="482">
          <p15:clr>
            <a:srgbClr val="F26B43"/>
          </p15:clr>
        </p15:guide>
        <p15:guide id="24" orient="horz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FAB9B91C-0FD1-4F6F-9A97-CF81A6E23C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74295409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Слайд think-cell" r:id="rId16" imgW="395" imgH="396" progId="TCLayout.ActiveDocument.1">
                  <p:embed/>
                </p:oleObj>
              </mc:Choice>
              <mc:Fallback>
                <p:oleObj name="Слайд think-cell" r:id="rId16" imgW="395" imgH="39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FAB9B91C-0FD1-4F6F-9A97-CF81A6E23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07A37116-5E0F-491B-BAC8-83CA14E389C7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05833" cy="105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33D-68FD-4F15-8900-06C10174624C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4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Слайд think-cell" r:id="rId13" imgW="353" imgH="318" progId="TCLayout.ActiveDocument.1">
                  <p:embed/>
                </p:oleObj>
              </mc:Choice>
              <mc:Fallback>
                <p:oleObj name="Слайд think-cell" r:id="rId13" imgW="353" imgH="31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3F342EA3-ECC8-6944-8742-327940920E2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43" y="5280590"/>
            <a:ext cx="11490490" cy="864967"/>
          </a:xfrm>
          <a:prstGeom prst="rect">
            <a:avLst/>
          </a:prstGeom>
        </p:spPr>
      </p:pic>
      <p:sp>
        <p:nvSpPr>
          <p:cNvPr id="4" name="Title Text"/>
          <p:cNvSpPr>
            <a:spLocks noGrp="1"/>
          </p:cNvSpPr>
          <p:nvPr>
            <p:ph type="title"/>
          </p:nvPr>
        </p:nvSpPr>
        <p:spPr>
          <a:xfrm>
            <a:off x="749300" y="764382"/>
            <a:ext cx="7632700" cy="4572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50800" tIns="50800" rIns="50800" bIns="50800" anchor="b">
            <a:noAutofit/>
          </a:bodyPr>
          <a:lstStyle/>
          <a:p>
            <a:r>
              <a:rPr lang="en-US" dirty="0"/>
              <a:t>LOREM IPSUM DOLOR 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588F-C887-704A-A845-46DD2AA76E37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42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6798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Слайд think-cell" r:id="rId4" imgW="520" imgH="523" progId="TCLayout.ActiveDocument.1">
                  <p:embed/>
                </p:oleObj>
              </mc:Choice>
              <mc:Fallback>
                <p:oleObj name="Слайд think-cell" r:id="rId4" imgW="520" imgH="5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262" y="1048868"/>
            <a:ext cx="9144000" cy="2387600"/>
          </a:xfrm>
        </p:spPr>
        <p:txBody>
          <a:bodyPr vert="horz"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Размещение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 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антенно-мачтовых сооружений связи на территории </a:t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Санкт-Петербурга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-2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54" r="35605"/>
          <a:stretch/>
        </p:blipFill>
        <p:spPr>
          <a:xfrm>
            <a:off x="8991600" y="-11017"/>
            <a:ext cx="3200400" cy="687293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91600" y="0"/>
            <a:ext cx="0" cy="68729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8675" y="6278146"/>
            <a:ext cx="194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Март 2022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7"/>
          <a:stretch/>
        </p:blipFill>
        <p:spPr>
          <a:xfrm>
            <a:off x="324262" y="6053054"/>
            <a:ext cx="1613026" cy="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4025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Слайд think-cell" r:id="rId4" imgW="732" imgH="735" progId="TCLayout.ActiveDocument.1">
                  <p:embed/>
                </p:oleObj>
              </mc:Choice>
              <mc:Fallback>
                <p:oleObj name="Слайд think-cell" r:id="rId4" imgW="732" imgH="7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21974"/>
            <a:ext cx="11737880" cy="1325563"/>
          </a:xfrm>
        </p:spPr>
        <p:txBody>
          <a:bodyPr vert="horz"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  <a:sym typeface="Helvetica Neue"/>
              </a:rPr>
              <a:t>Получение санитарно-эпидемиологического заключения на размещение базовой станции (Р1)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074" y="1195081"/>
            <a:ext cx="11335412" cy="5305925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ts val="2200"/>
              </a:lnSpc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Санитарные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правила и нормы СанПиН 2.1.3684-21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«Санитарно-эпидемиологические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мероприятий»</a:t>
            </a:r>
          </a:p>
          <a:p>
            <a:pPr marL="914400" lvl="2" indent="0">
              <a:buNone/>
            </a:pPr>
            <a:endParaRPr lang="ru-RU" sz="1800" dirty="0" smtClean="0">
              <a:latin typeface="MTS Sans" panose="02000000000000000000" pitchFamily="50" charset="0"/>
              <a:ea typeface="MTS Sans" panose="02000000000000000000" pitchFamily="50" charset="0"/>
            </a:endParaRPr>
          </a:p>
          <a:p>
            <a:pPr marL="914400" lvl="2" indent="0">
              <a:lnSpc>
                <a:spcPts val="2200"/>
              </a:lnSpc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XIII. Санитарно-эпидемиологические требования к размещению и эксплуатации радиоэлектронных средств</a:t>
            </a:r>
          </a:p>
          <a:p>
            <a:pPr marL="0" indent="0">
              <a:buNone/>
            </a:pPr>
            <a:endParaRPr lang="ru-RU" sz="1700" dirty="0"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п. 290. </a:t>
            </a: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Перед размещением, реконструкцией, техническим перевооружением (модернизацией) радиоэлектронных средств правообладателем радиоэлектронных средств должна разрабатываться проектная документация на условия размещения радиоэлектронного средства (далее - РЭС), на которую должно оформляться санитарно-эпидемиологическое заключение о соответствии Санитарным правилам и гигиеническим </a:t>
            </a: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нормативам (</a:t>
            </a:r>
            <a:r>
              <a:rPr lang="ru-RU" sz="1700" dirty="0" smtClean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Р1)</a:t>
            </a:r>
            <a:endParaRPr lang="en-US" sz="1700" dirty="0" smtClean="0"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п</a:t>
            </a: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. </a:t>
            </a: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296. Владелец РЭС, осуществляющий эксплуатацию РЭС, обеспечивает проведение производственного контроля ЭМП, предусматривающего проведение инструментальных исследований уровней ЭМП в течение 10 рабочих дней после дня ввода РЭС в эксплуатацию, далее - один раз в три года</a:t>
            </a:r>
            <a:r>
              <a:rPr lang="ru-RU" sz="1700" dirty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2" y="2923374"/>
            <a:ext cx="545098" cy="550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86754" y="6348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325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7610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Слайд think-cell" r:id="rId4" imgW="520" imgH="523" progId="TCLayout.ActiveDocument.1">
                  <p:embed/>
                </p:oleObj>
              </mc:Choice>
              <mc:Fallback>
                <p:oleObj name="Слайд think-cell" r:id="rId4" imgW="520" imgH="523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50111"/>
          <a:stretch/>
        </p:blipFill>
        <p:spPr>
          <a:xfrm>
            <a:off x="463595" y="477791"/>
            <a:ext cx="4905239" cy="60865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0845" y="989101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Нормирование ПДУ ЭМП с частотой 300 МГц — 300 ГГц</a:t>
            </a:r>
          </a:p>
          <a:p>
            <a:pPr>
              <a:lnSpc>
                <a:spcPts val="22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Допустимые уровни излучения передающих радиотехнических объектов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санитарно-селитебной зоне (неконтролируемое воздействие, для населения) в некоторых странах заметно различаются (большие уровни на более высоких частотах):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Польша, Беларусь, Казахстан: </a:t>
            </a:r>
            <a:r>
              <a:rPr lang="ru-RU" sz="1600" b="1" dirty="0">
                <a:solidFill>
                  <a:srgbClr val="EE1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600" b="1" dirty="0" smtClean="0">
                <a:solidFill>
                  <a:srgbClr val="EE1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мкВт/см²</a:t>
            </a:r>
            <a:endParaRPr lang="ru-RU" sz="1600" b="1" dirty="0">
              <a:solidFill>
                <a:srgbClr val="EE1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мкВт/см²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Европа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некоторых стран)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Япония, Корея: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200—1000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мкВт/см²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Канада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130—2000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мкВт/см²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 (40) — 2000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мкВт/см²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6754" y="6348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587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613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Слайд think-cell" r:id="rId4" imgW="520" imgH="523" progId="TCLayout.ActiveDocument.1">
                  <p:embed/>
                </p:oleObj>
              </mc:Choice>
              <mc:Fallback>
                <p:oleObj name="Слайд think-cell" r:id="rId4" imgW="520" imgH="5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50952"/>
          <a:stretch/>
        </p:blipFill>
        <p:spPr>
          <a:xfrm>
            <a:off x="522514" y="477791"/>
            <a:ext cx="4900012" cy="6184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31597" y="947594"/>
            <a:ext cx="5611912" cy="23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Временно допустимый уровень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мобильных радиотелефонов для пользователей в РФ определён, как </a:t>
            </a:r>
            <a:r>
              <a:rPr lang="ru-RU" sz="1600" b="1" dirty="0">
                <a:solidFill>
                  <a:srgbClr val="E71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 мкВт/см² </a:t>
            </a:r>
            <a:r>
              <a:rPr lang="ru-RU" sz="1600" b="1" dirty="0" smtClean="0">
                <a:solidFill>
                  <a:srgbClr val="E71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Разделом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4.1 — Гигиенические требования к подвижным станциям сухопутной радиосвязи СанПиН 2.1.8/2.2.4.1190-03 «Гигиенические требования к размещению и эксплуатации средств сухопутной подвижной радиосвязи»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6754" y="6348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27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10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Слайд think-cell" r:id="rId4" imgW="434" imgH="430" progId="TCLayout.ActiveDocument.1">
                  <p:embed/>
                </p:oleObj>
              </mc:Choice>
              <mc:Fallback>
                <p:oleObj name="Слайд think-cell" r:id="rId4" imgW="434" imgH="4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19785" r="-164" b="44871"/>
          <a:stretch/>
        </p:blipFill>
        <p:spPr>
          <a:xfrm>
            <a:off x="380150" y="1351069"/>
            <a:ext cx="10501209" cy="2188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1493" y="3949438"/>
            <a:ext cx="52428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Базовые станции мобильной связи облучают все живое вокруг себя.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Строительство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каждой новой БС это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вред окружающей среде .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0848" y="3833489"/>
            <a:ext cx="5773783" cy="117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Диаграмма направленности излучения антенн базовых станций: </a:t>
            </a:r>
          </a:p>
          <a:p>
            <a:pPr marL="285750" indent="-285750"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узконаправленная</a:t>
            </a:r>
          </a:p>
          <a:p>
            <a:pPr marL="285750" indent="-285750"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мощность излучения ограниченная</a:t>
            </a:r>
          </a:p>
          <a:p>
            <a:pPr marL="285750" indent="-285750"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ч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ем современнее оборудование, тем точнее  направленность сигнала 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910" y="5010535"/>
            <a:ext cx="4680000" cy="13542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             </a:t>
            </a:r>
            <a:r>
              <a:rPr lang="ru-RU" sz="1400" b="1" dirty="0" smtClean="0">
                <a:solidFill>
                  <a:schemeClr val="bg1"/>
                </a:solidFill>
              </a:rPr>
              <a:t>ВАЖНО ЗНАТЬ:</a:t>
            </a:r>
          </a:p>
          <a:p>
            <a:pPr>
              <a:spcBef>
                <a:spcPts val="120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«… Чем выше плотность размещения базовых станций ( в крупных городах базовые станции расположены через 150-200 метров), тем лучше уровень сигнала сети, и ниже излучение Вашего мобильного телефона!»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870550" y="5078539"/>
            <a:ext cx="351372" cy="320130"/>
          </a:xfrm>
          <a:prstGeom prst="ellipse">
            <a:avLst/>
          </a:prstGeom>
          <a:solidFill>
            <a:srgbClr val="E71E2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78636" y="5008170"/>
            <a:ext cx="5478205" cy="13542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   </a:t>
            </a:r>
            <a:r>
              <a:rPr lang="ru-RU" sz="1200" dirty="0" smtClean="0">
                <a:solidFill>
                  <a:schemeClr val="bg1"/>
                </a:solidFill>
              </a:rPr>
              <a:t>Оборудование мобильной связи, устанавливаемое на объектах,                 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        удовлетворяет требованиям:</a:t>
            </a:r>
          </a:p>
          <a:p>
            <a:pPr marL="285750" indent="-285750">
              <a:spcBef>
                <a:spcPts val="600"/>
              </a:spcBef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СанПиН 2.1.8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ru-RU" sz="1200" dirty="0" smtClean="0">
                <a:solidFill>
                  <a:schemeClr val="bg1"/>
                </a:solidFill>
              </a:rPr>
              <a:t>2.2.4.1190-03 «Гигиенические требования к размещению и эксплуатации средств сухопутной подвижной связи»</a:t>
            </a:r>
          </a:p>
          <a:p>
            <a:pPr marL="285750" indent="-285750">
              <a:spcBef>
                <a:spcPts val="600"/>
              </a:spcBef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СанПиН </a:t>
            </a:r>
            <a:r>
              <a:rPr lang="ru-RU" sz="1200" dirty="0">
                <a:solidFill>
                  <a:schemeClr val="bg1"/>
                </a:solidFill>
              </a:rPr>
              <a:t>2.1.8/2.2.4.1383-03 «Гигиенические требования к размещению и эксплуатации </a:t>
            </a:r>
            <a:r>
              <a:rPr lang="ru-RU" sz="1200" dirty="0" smtClean="0">
                <a:solidFill>
                  <a:schemeClr val="bg1"/>
                </a:solidFill>
              </a:rPr>
              <a:t>передающих радиотехнических  объектов»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04817" y="5073582"/>
            <a:ext cx="380497" cy="325087"/>
          </a:xfrm>
          <a:prstGeom prst="ellipse">
            <a:avLst/>
          </a:prstGeom>
          <a:solidFill>
            <a:srgbClr val="E71E2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9298" y="3422744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2200"/>
              </a:lnSpc>
            </a:pPr>
            <a:r>
              <a:rPr lang="ru-RU" sz="1600" b="1" dirty="0" smtClean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Факт  № 1 </a:t>
            </a:r>
            <a:endParaRPr lang="ru-RU" sz="1600" b="1" dirty="0"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11701" y="3454992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2200"/>
              </a:lnSpc>
            </a:pPr>
            <a:r>
              <a:rPr lang="ru-RU" sz="1600" b="1" dirty="0" smtClean="0">
                <a:solidFill>
                  <a:srgbClr val="EE1C25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Заблуждение № 1 </a:t>
            </a:r>
            <a:endParaRPr lang="ru-RU" sz="1600" b="1" dirty="0">
              <a:solidFill>
                <a:srgbClr val="EE1C25"/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6754" y="6348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30848" y="30324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93" y="303245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ЗАБЛУЖДЕНИЯ И ФАКТЫ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МОБИЛЬНОЙ СВЯЗИ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631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Слайд think-cell" r:id="rId4" imgW="434" imgH="430" progId="TCLayout.ActiveDocument.1">
                  <p:embed/>
                </p:oleObj>
              </mc:Choice>
              <mc:Fallback>
                <p:oleObj name="Слайд think-cell" r:id="rId4" imgW="434" imgH="4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23473" b="46223"/>
          <a:stretch/>
        </p:blipFill>
        <p:spPr>
          <a:xfrm>
            <a:off x="806674" y="1601673"/>
            <a:ext cx="10362462" cy="1876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99535" y="3548333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2200"/>
              </a:lnSpc>
            </a:pPr>
            <a:r>
              <a:rPr lang="ru-RU" sz="1600" b="1" dirty="0" smtClean="0">
                <a:solidFill>
                  <a:srgbClr val="EE1C25"/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Заблуждение № 2 </a:t>
            </a:r>
            <a:endParaRPr lang="ru-RU" sz="1600" b="1" dirty="0">
              <a:solidFill>
                <a:srgbClr val="EE1C25"/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099" y="4158605"/>
            <a:ext cx="4680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Мобильный телефон всегда работает на полную мощность независимо от уровня сигнала.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099" y="4854210"/>
            <a:ext cx="4680000" cy="13542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             </a:t>
            </a:r>
            <a:r>
              <a:rPr lang="ru-RU" sz="1400" b="1" dirty="0" smtClean="0">
                <a:solidFill>
                  <a:schemeClr val="bg1"/>
                </a:solidFill>
              </a:rPr>
              <a:t>ВАЖНО ЗНАТЬ:</a:t>
            </a:r>
          </a:p>
          <a:p>
            <a:pPr>
              <a:spcBef>
                <a:spcPts val="120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«… Чем выше плотность размещения базовых станций ( в крупных городах базовые станции расположены через 150-200 метров), тем лучше уровень сигнала сети, и ниже излучение Вашего мобильного телефона!»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806674" y="4977989"/>
            <a:ext cx="351372" cy="320130"/>
          </a:xfrm>
          <a:prstGeom prst="ellipse">
            <a:avLst/>
          </a:prstGeom>
          <a:solidFill>
            <a:srgbClr val="E71E2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12489" y="3539944"/>
            <a:ext cx="6096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2200"/>
              </a:lnSpc>
            </a:pPr>
            <a:r>
              <a:rPr lang="ru-RU" sz="1600" b="1" dirty="0" smtClean="0"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Факт  № 2 </a:t>
            </a:r>
            <a:endParaRPr lang="ru-RU" sz="1600" b="1" dirty="0">
              <a:latin typeface="Arial" panose="020B0604020202020204" pitchFamily="34" charset="0"/>
              <a:ea typeface="MTS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5926" y="3897339"/>
            <a:ext cx="55133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Если сигнал базовой станции слабый, то телефон работает на большей мощности и излучает сильнее!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TS Sans" panose="02000000000000000000" pitchFamily="50" charset="0"/>
                <a:cs typeface="Arial" panose="020B0604020202020204" pitchFamily="34" charset="0"/>
              </a:rPr>
              <a:t>Если сигнал от базовой станции сильный, то телефон работает на меньшей мощности!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1068" y="4892631"/>
            <a:ext cx="5478205" cy="13542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   </a:t>
            </a:r>
            <a:r>
              <a:rPr lang="ru-RU" sz="1200" dirty="0" smtClean="0">
                <a:solidFill>
                  <a:schemeClr val="bg1"/>
                </a:solidFill>
              </a:rPr>
              <a:t>Оборудование мобильной связи, устанавливаемое на объектах,                 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              удовлетворяет требованиям:</a:t>
            </a:r>
          </a:p>
          <a:p>
            <a:pPr marL="285750" indent="-285750">
              <a:spcBef>
                <a:spcPts val="600"/>
              </a:spcBef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СанПиН 2.1.8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ru-RU" sz="1200" dirty="0" smtClean="0">
                <a:solidFill>
                  <a:schemeClr val="bg1"/>
                </a:solidFill>
              </a:rPr>
              <a:t>2.2.4.1190-03 «Гигиенические требования к размещению и эксплуатации средств сухопутной подвижной связи»</a:t>
            </a:r>
          </a:p>
          <a:p>
            <a:pPr marL="285750" indent="-285750">
              <a:spcBef>
                <a:spcPts val="600"/>
              </a:spcBef>
              <a:buClr>
                <a:srgbClr val="EE1C25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СанПиН </a:t>
            </a:r>
            <a:r>
              <a:rPr lang="ru-RU" sz="1200" dirty="0">
                <a:solidFill>
                  <a:schemeClr val="bg1"/>
                </a:solidFill>
              </a:rPr>
              <a:t>2.1.8/2.2.4.1383-03 «Гигиенические требования к размещению и эксплуатации </a:t>
            </a:r>
            <a:r>
              <a:rPr lang="ru-RU" sz="1200" dirty="0" smtClean="0">
                <a:solidFill>
                  <a:schemeClr val="bg1"/>
                </a:solidFill>
              </a:rPr>
              <a:t>передающих радиотехнических  объектов»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6477503" y="4977989"/>
            <a:ext cx="372184" cy="320130"/>
          </a:xfrm>
          <a:prstGeom prst="ellipse">
            <a:avLst/>
          </a:prstGeom>
          <a:solidFill>
            <a:srgbClr val="E71E2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586754" y="63485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1493" y="303245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ЗАБЛУЖДЕНИЯ И ФАКТЫ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МОБИЛЬНОЙ СВЯЗИ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03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gOgpyWf0ohAZAg0aX3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565</Words>
  <Application>Microsoft Office PowerPoint</Application>
  <PresentationFormat>Широкоэкранный</PresentationFormat>
  <Paragraphs>59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 Neue</vt:lpstr>
      <vt:lpstr>Helvetica Neue Medium</vt:lpstr>
      <vt:lpstr>MTS Sans</vt:lpstr>
      <vt:lpstr>Verdana</vt:lpstr>
      <vt:lpstr>Wingdings</vt:lpstr>
      <vt:lpstr>2_BLACK</vt:lpstr>
      <vt:lpstr>1_Office Theme</vt:lpstr>
      <vt:lpstr>10_BLACK</vt:lpstr>
      <vt:lpstr>Слайд think-cell</vt:lpstr>
      <vt:lpstr>Размещение  антенно-мачтовых сооружений связи на территории  Санкт-Петербурга</vt:lpstr>
      <vt:lpstr>Получение санитарно-эпидемиологического заключения на размещение базовой станции (Р1)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Муравьев Дмитрий Олегович</dc:creator>
  <cp:lastModifiedBy>ПАО "МТС"</cp:lastModifiedBy>
  <cp:revision>127</cp:revision>
  <dcterms:created xsi:type="dcterms:W3CDTF">2021-12-16T13:58:40Z</dcterms:created>
  <dcterms:modified xsi:type="dcterms:W3CDTF">2022-03-11T12:36:34Z</dcterms:modified>
</cp:coreProperties>
</file>